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27" r:id="rId6"/>
    <p:sldMasterId id="2147493640" r:id="rId7"/>
    <p:sldMasterId id="2147493654" r:id="rId8"/>
    <p:sldMasterId id="2147493663" r:id="rId9"/>
  </p:sldMasterIdLst>
  <p:notesMasterIdLst>
    <p:notesMasterId r:id="rId107"/>
  </p:notesMasterIdLst>
  <p:handoutMasterIdLst>
    <p:handoutMasterId r:id="rId108"/>
  </p:handoutMasterIdLst>
  <p:sldIdLst>
    <p:sldId id="854" r:id="rId10"/>
    <p:sldId id="1051" r:id="rId11"/>
    <p:sldId id="824" r:id="rId12"/>
    <p:sldId id="1052" r:id="rId13"/>
    <p:sldId id="935" r:id="rId14"/>
    <p:sldId id="996" r:id="rId15"/>
    <p:sldId id="895" r:id="rId16"/>
    <p:sldId id="1010" r:id="rId17"/>
    <p:sldId id="421" r:id="rId18"/>
    <p:sldId id="1011" r:id="rId19"/>
    <p:sldId id="900" r:id="rId20"/>
    <p:sldId id="1012" r:id="rId21"/>
    <p:sldId id="1013" r:id="rId22"/>
    <p:sldId id="1014" r:id="rId23"/>
    <p:sldId id="1015" r:id="rId24"/>
    <p:sldId id="901" r:id="rId25"/>
    <p:sldId id="902" r:id="rId26"/>
    <p:sldId id="903" r:id="rId27"/>
    <p:sldId id="1016" r:id="rId28"/>
    <p:sldId id="1017" r:id="rId29"/>
    <p:sldId id="904" r:id="rId30"/>
    <p:sldId id="905" r:id="rId31"/>
    <p:sldId id="909" r:id="rId32"/>
    <p:sldId id="908" r:id="rId33"/>
    <p:sldId id="910" r:id="rId34"/>
    <p:sldId id="1018" r:id="rId35"/>
    <p:sldId id="1019" r:id="rId36"/>
    <p:sldId id="1020" r:id="rId37"/>
    <p:sldId id="1021" r:id="rId38"/>
    <p:sldId id="1023" r:id="rId39"/>
    <p:sldId id="1024" r:id="rId40"/>
    <p:sldId id="1025" r:id="rId41"/>
    <p:sldId id="1048" r:id="rId42"/>
    <p:sldId id="1046" r:id="rId43"/>
    <p:sldId id="1026" r:id="rId44"/>
    <p:sldId id="1022" r:id="rId45"/>
    <p:sldId id="961" r:id="rId46"/>
    <p:sldId id="1027" r:id="rId47"/>
    <p:sldId id="1029" r:id="rId48"/>
    <p:sldId id="1030" r:id="rId49"/>
    <p:sldId id="1031" r:id="rId50"/>
    <p:sldId id="1032" r:id="rId51"/>
    <p:sldId id="985" r:id="rId52"/>
    <p:sldId id="1033" r:id="rId53"/>
    <p:sldId id="986" r:id="rId54"/>
    <p:sldId id="1036" r:id="rId55"/>
    <p:sldId id="355" r:id="rId56"/>
    <p:sldId id="982" r:id="rId57"/>
    <p:sldId id="983" r:id="rId58"/>
    <p:sldId id="984" r:id="rId59"/>
    <p:sldId id="987" r:id="rId60"/>
    <p:sldId id="359" r:id="rId61"/>
    <p:sldId id="988" r:id="rId62"/>
    <p:sldId id="1040" r:id="rId63"/>
    <p:sldId id="922" r:id="rId64"/>
    <p:sldId id="1041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62" r:id="rId86"/>
    <p:sldId id="363" r:id="rId87"/>
    <p:sldId id="388" r:id="rId88"/>
    <p:sldId id="389" r:id="rId89"/>
    <p:sldId id="390" r:id="rId90"/>
    <p:sldId id="391" r:id="rId91"/>
    <p:sldId id="392" r:id="rId92"/>
    <p:sldId id="393" r:id="rId93"/>
    <p:sldId id="394" r:id="rId94"/>
    <p:sldId id="1043" r:id="rId95"/>
    <p:sldId id="364" r:id="rId96"/>
    <p:sldId id="366" r:id="rId97"/>
    <p:sldId id="1044" r:id="rId98"/>
    <p:sldId id="365" r:id="rId99"/>
    <p:sldId id="367" r:id="rId100"/>
    <p:sldId id="404" r:id="rId101"/>
    <p:sldId id="1050" r:id="rId102"/>
    <p:sldId id="997" r:id="rId103"/>
    <p:sldId id="999" r:id="rId104"/>
    <p:sldId id="1000" r:id="rId105"/>
    <p:sldId id="899" r:id="rId10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634"/>
    <p:restoredTop sz="96793"/>
  </p:normalViewPr>
  <p:slideViewPr>
    <p:cSldViewPr snapToObjects="1">
      <p:cViewPr varScale="1">
        <p:scale>
          <a:sx n="179" d="100"/>
          <a:sy n="179" d="100"/>
        </p:scale>
        <p:origin x="504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openxmlformats.org/officeDocument/2006/relationships/tableStyles" Target="tableStyles.xml"/><Relationship Id="rId16" Type="http://schemas.openxmlformats.org/officeDocument/2006/relationships/slide" Target="slides/slide7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presProps" Target="presProps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viewProps" Target="viewProps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3" Type="http://schemas.openxmlformats.org/officeDocument/2006/relationships/customXml" Target="../customXml/item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9/15/23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9/14/23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82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57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302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94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74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3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66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1648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8338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2063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2423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811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9637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7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51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360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64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994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697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100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46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839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52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256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9965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83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373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984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1033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840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58422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0945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958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7499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4203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4692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0395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52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4801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4636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8435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9442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9050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6601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060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4352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40475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1520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6577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61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97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9465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3900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2F3DB-D83B-4369-B6DF-4EFAC58302F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671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163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69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68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46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22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47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080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09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8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81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966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562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56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591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46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843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88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394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42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278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567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2164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4421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4451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52373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26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005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53911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806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9/14/23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0443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2329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65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154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427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2396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6448067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9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276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9/14/23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3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9/14/23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9/14/23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6859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9/14/23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5818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9/14/23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8174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9/14/23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1098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195364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78932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406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9/14/23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301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9/14/23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48869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9/14/23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473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9/14/23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9/14/23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7476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9/14/23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31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9/14/23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9/14/23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34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9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57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(F23):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2023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4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08" r:id="rId7"/>
    <p:sldLayoutId id="2147493609" r:id="rId8"/>
    <p:sldLayoutId id="2147493610" r:id="rId9"/>
    <p:sldLayoutId id="2147493611" r:id="rId10"/>
    <p:sldLayoutId id="2147493612" r:id="rId11"/>
    <p:sldLayoutId id="21474936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91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8" r:id="rId1"/>
    <p:sldLayoutId id="2147493629" r:id="rId2"/>
    <p:sldLayoutId id="2147493630" r:id="rId3"/>
    <p:sldLayoutId id="2147493631" r:id="rId4"/>
    <p:sldLayoutId id="2147493632" r:id="rId5"/>
    <p:sldLayoutId id="2147493633" r:id="rId6"/>
    <p:sldLayoutId id="2147493634" r:id="rId7"/>
    <p:sldLayoutId id="2147493635" r:id="rId8"/>
    <p:sldLayoutId id="2147493636" r:id="rId9"/>
    <p:sldLayoutId id="2147493637" r:id="rId10"/>
    <p:sldLayoutId id="2147493638" r:id="rId11"/>
    <p:sldLayoutId id="21474936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24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1" r:id="rId1"/>
    <p:sldLayoutId id="2147493642" r:id="rId2"/>
    <p:sldLayoutId id="2147493643" r:id="rId3"/>
    <p:sldLayoutId id="2147493644" r:id="rId4"/>
    <p:sldLayoutId id="2147493645" r:id="rId5"/>
    <p:sldLayoutId id="2147493646" r:id="rId6"/>
    <p:sldLayoutId id="2147493647" r:id="rId7"/>
    <p:sldLayoutId id="2147493648" r:id="rId8"/>
    <p:sldLayoutId id="2147493649" r:id="rId9"/>
    <p:sldLayoutId id="2147493650" r:id="rId10"/>
    <p:sldLayoutId id="2147493651" r:id="rId11"/>
    <p:sldLayoutId id="2147493652" r:id="rId12"/>
    <p:sldLayoutId id="214749365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A8CE4D29-9038-CF40-B998-C2A018D46D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1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5" r:id="rId1"/>
    <p:sldLayoutId id="2147493656" r:id="rId2"/>
    <p:sldLayoutId id="2147493657" r:id="rId3"/>
    <p:sldLayoutId id="2147493658" r:id="rId4"/>
    <p:sldLayoutId id="2147493659" r:id="rId5"/>
    <p:sldLayoutId id="2147493660" r:id="rId6"/>
    <p:sldLayoutId id="2147493661" r:id="rId7"/>
    <p:sldLayoutId id="2147493662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39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64" r:id="rId1"/>
    <p:sldLayoutId id="2147493665" r:id="rId2"/>
    <p:sldLayoutId id="2147493666" r:id="rId3"/>
    <p:sldLayoutId id="2147493667" r:id="rId4"/>
    <p:sldLayoutId id="2147493668" r:id="rId5"/>
    <p:sldLayoutId id="2147493669" r:id="rId6"/>
    <p:sldLayoutId id="2147493670" r:id="rId7"/>
    <p:sldLayoutId id="2147493671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hikioya.com/conceptual-logical-physical-database-modeling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8.tiff"/><Relationship Id="rId5" Type="http://schemas.openxmlformats.org/officeDocument/2006/relationships/hyperlink" Target="https://www.1keydata.com/datawarehousing/data-modeling-levels.html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vertabelo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keydata.com/datawarehousing/data-modeling-levels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db/10.8.3.0/ref/rrefsqljnaturaljoin.html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nald-f-ferguson.github.io/Intro-to-Databases-F23/instructors.html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-book.com/db7/slides-dir/index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Fall 2023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2023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Phases (Cont.)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18072" y="881396"/>
            <a:ext cx="5707857" cy="3281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Final Phase -- Moving from an abstract data model to the implementation of the database</a:t>
            </a:r>
            <a:endParaRPr lang="en-US" altLang="en-US" i="1" dirty="0"/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Logical Design –  Deciding on the database schema. Database design requires that we find a “good” collection of relation schemas.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Business decision – What attributes should we record in the database?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Computer Science decision –  What relation schemas should we have and how should the attributes be distributed among the various relation schemas?</a:t>
            </a:r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1838325" y="806054"/>
            <a:ext cx="5587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264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Common and my Approach: Conceptual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Logical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Physical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A00C7-5FCA-ED41-92F6-C015BFAA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9" y="733757"/>
            <a:ext cx="4263036" cy="23683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B5561-4F20-A442-9C26-F059DE76E711}"/>
              </a:ext>
            </a:extLst>
          </p:cNvPr>
          <p:cNvSpPr/>
          <p:nvPr/>
        </p:nvSpPr>
        <p:spPr>
          <a:xfrm>
            <a:off x="87909" y="488645"/>
            <a:ext cx="38562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https://ehikioya.com/conceptual-logical-physical-database-modeling/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D78E19-7128-AB45-89B0-C9788FD1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31" y="3076110"/>
            <a:ext cx="3955020" cy="1091194"/>
          </a:xfrm>
        </p:spPr>
        <p:txBody>
          <a:bodyPr>
            <a:noAutofit/>
          </a:bodyPr>
          <a:lstStyle/>
          <a:p>
            <a:r>
              <a:rPr lang="en-US" sz="1400" dirty="0"/>
              <a:t>It is easy to get carried away with modeling.</a:t>
            </a:r>
            <a:br>
              <a:rPr lang="en-US" sz="1400" dirty="0"/>
            </a:br>
            <a:r>
              <a:rPr lang="en-US" sz="1400" dirty="0"/>
              <a:t>You can spend all your time modeling and </a:t>
            </a:r>
            <a:br>
              <a:rPr lang="en-US" sz="1400" dirty="0"/>
            </a:br>
            <a:r>
              <a:rPr lang="en-US" sz="1400" dirty="0"/>
              <a:t>not actually build the schema.</a:t>
            </a:r>
          </a:p>
          <a:p>
            <a:r>
              <a:rPr lang="en-US" sz="1400" dirty="0"/>
              <a:t>We will use the approaches in class.</a:t>
            </a:r>
          </a:p>
          <a:p>
            <a:r>
              <a:rPr lang="en-US" sz="1400" dirty="0"/>
              <a:t>Mostly to understand concepts and patterns.</a:t>
            </a:r>
          </a:p>
          <a:p>
            <a:pPr lvl="1"/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8871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046"/>
            <a:ext cx="5635886" cy="374861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</a:t>
            </a:r>
            <a:r>
              <a:rPr lang="en-US" altLang="en-US" dirty="0">
                <a:solidFill>
                  <a:srgbClr val="FF0000"/>
                </a:solidFill>
              </a:rPr>
              <a:t>same type </a:t>
            </a:r>
            <a:r>
              <a:rPr lang="en-US" altLang="en-US" dirty="0"/>
              <a:t>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</a:t>
            </a:r>
            <a:r>
              <a:rPr lang="en-US" altLang="en-US" dirty="0">
                <a:solidFill>
                  <a:srgbClr val="FF0000"/>
                </a:solidFill>
              </a:rPr>
              <a:t>possessed by all </a:t>
            </a:r>
            <a:r>
              <a:rPr lang="en-US" altLang="en-US" dirty="0"/>
              <a:t>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CD059-6664-A24B-873A-E44ACE49F2A0}"/>
              </a:ext>
            </a:extLst>
          </p:cNvPr>
          <p:cNvSpPr txBox="1"/>
          <p:nvPr/>
        </p:nvSpPr>
        <p:spPr>
          <a:xfrm>
            <a:off x="106607" y="3978176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statements apply primarily to OO systems and the relational/SQL models.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motivation for “No SQL” is to relax the constraints.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A26CF-28A8-0143-A883-6D71F7214EC2}"/>
              </a:ext>
            </a:extLst>
          </p:cNvPr>
          <p:cNvSpPr txBox="1"/>
          <p:nvPr/>
        </p:nvSpPr>
        <p:spPr>
          <a:xfrm>
            <a:off x="6096000" y="316706"/>
            <a:ext cx="26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COMS W4111 002 01 2023</a:t>
            </a:r>
          </a:p>
        </p:txBody>
      </p:sp>
    </p:spTree>
    <p:extLst>
      <p:ext uri="{BB962C8B-B14F-4D97-AF65-F5344CB8AC3E}">
        <p14:creationId xmlns:p14="http://schemas.microsoft.com/office/powerpoint/2010/main" val="3786309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212346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728927" y="832248"/>
            <a:ext cx="5711671" cy="12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Entity sets can be represented graphically as follows: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Rectangles represent entity sets.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Attributes listed inside entity rectangle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104" y="2024391"/>
            <a:ext cx="3093387" cy="111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119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0E32F-96F0-3449-8662-58EEB697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Notation – Many 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26BA6-FBEE-D34D-B2A4-6272203E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2" y="605927"/>
            <a:ext cx="3352800" cy="29860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2DCDE-71C6-2245-A773-2E15F56F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70" y="523804"/>
            <a:ext cx="3962400" cy="26913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843B-C76C-A645-B489-976D931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338195"/>
            <a:ext cx="3352800" cy="23433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31F69-562F-2F4B-A38A-C0D5C7A65A56}"/>
              </a:ext>
            </a:extLst>
          </p:cNvPr>
          <p:cNvSpPr txBox="1"/>
          <p:nvPr/>
        </p:nvSpPr>
        <p:spPr>
          <a:xfrm>
            <a:off x="4489687" y="666749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E3698-E0CF-F34C-BA8A-1FB0EF523CD0}"/>
              </a:ext>
            </a:extLst>
          </p:cNvPr>
          <p:cNvSpPr txBox="1"/>
          <p:nvPr/>
        </p:nvSpPr>
        <p:spPr>
          <a:xfrm>
            <a:off x="381000" y="66675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F1790-B203-D049-8441-C09AC0C4EDD5}"/>
              </a:ext>
            </a:extLst>
          </p:cNvPr>
          <p:cNvSpPr txBox="1"/>
          <p:nvPr/>
        </p:nvSpPr>
        <p:spPr>
          <a:xfrm>
            <a:off x="2743200" y="4229796"/>
            <a:ext cx="10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Crow’s Foot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3618D-FE27-5B4A-ADAC-DCB706C42F99}"/>
              </a:ext>
            </a:extLst>
          </p:cNvPr>
          <p:cNvSpPr txBox="1"/>
          <p:nvPr/>
        </p:nvSpPr>
        <p:spPr>
          <a:xfrm>
            <a:off x="6019800" y="3239065"/>
            <a:ext cx="2728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“Other,” i.e. PowerPoint is the most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common modeling notation.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easy to get “carried away.”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trick is to do “just enough modeling.”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mostly use Crow’s Foot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“just enough”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lacks some capabilities.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uses ER notation.</a:t>
            </a:r>
          </a:p>
        </p:txBody>
      </p:sp>
    </p:spTree>
    <p:extLst>
      <p:ext uri="{BB962C8B-B14F-4D97-AF65-F5344CB8AC3E}">
        <p14:creationId xmlns:p14="http://schemas.microsoft.com/office/powerpoint/2010/main" val="1838078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937CD-30B2-7643-835D-11978E1C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96" y="590550"/>
            <a:ext cx="5235704" cy="270000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037761-5ACB-254B-88C8-6F6122EE3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8915400" cy="4038600"/>
          </a:xfrm>
        </p:spPr>
        <p:txBody>
          <a:bodyPr/>
          <a:lstStyle/>
          <a:p>
            <a:r>
              <a:rPr lang="en-US" dirty="0"/>
              <a:t>This is the level of detail I want</a:t>
            </a:r>
            <a:br>
              <a:rPr lang="en-US" dirty="0"/>
            </a:br>
            <a:r>
              <a:rPr lang="en-US" dirty="0"/>
              <a:t>when I ask for:</a:t>
            </a:r>
          </a:p>
          <a:p>
            <a:pPr lvl="1"/>
            <a:r>
              <a:rPr lang="en-US" dirty="0"/>
              <a:t>Conceptual Model diagram.</a:t>
            </a:r>
          </a:p>
          <a:p>
            <a:pPr lvl="1"/>
            <a:r>
              <a:rPr lang="en-US" dirty="0"/>
              <a:t>Logical Model diagram.</a:t>
            </a:r>
          </a:p>
          <a:p>
            <a:r>
              <a:rPr lang="en-US" dirty="0"/>
              <a:t>Some online tools with “free,”</a:t>
            </a:r>
            <a:br>
              <a:rPr lang="en-US" dirty="0"/>
            </a:br>
            <a:r>
              <a:rPr lang="en-US" dirty="0"/>
              <a:t>constrained usage.</a:t>
            </a:r>
          </a:p>
          <a:p>
            <a:pPr lvl="1"/>
            <a:r>
              <a:rPr lang="en-US" dirty="0" err="1"/>
              <a:t>Lucidchart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https://www.lucidchart.com/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Vertabelo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https://vertabelo.com/</a:t>
            </a:r>
            <a:r>
              <a:rPr lang="en-US" dirty="0"/>
              <a:t>)</a:t>
            </a:r>
          </a:p>
          <a:p>
            <a:r>
              <a:rPr lang="en-US" dirty="0"/>
              <a:t>The model has:</a:t>
            </a:r>
          </a:p>
          <a:p>
            <a:pPr lvl="1"/>
            <a:r>
              <a:rPr lang="en-US" dirty="0"/>
              <a:t>Four entity sets: </a:t>
            </a:r>
            <a:r>
              <a:rPr lang="en-US" i="1" dirty="0"/>
              <a:t>School, Department,</a:t>
            </a:r>
            <a:r>
              <a:rPr lang="en-US" dirty="0"/>
              <a:t> </a:t>
            </a:r>
            <a:r>
              <a:rPr lang="en-US" i="1" dirty="0"/>
              <a:t>Student, Faculty</a:t>
            </a:r>
          </a:p>
          <a:p>
            <a:pPr lvl="1"/>
            <a:r>
              <a:rPr lang="en-US" dirty="0"/>
              <a:t>Three relationship sets: </a:t>
            </a:r>
            <a:r>
              <a:rPr lang="en-US" i="1" dirty="0"/>
              <a:t>Student-School, School-Department, Faculty-Department.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45D32-17D2-9C4C-9491-AF24645F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Iteration/Step for University Data Model</a:t>
            </a:r>
          </a:p>
        </p:txBody>
      </p:sp>
    </p:spTree>
    <p:extLst>
      <p:ext uri="{BB962C8B-B14F-4D97-AF65-F5344CB8AC3E}">
        <p14:creationId xmlns:p14="http://schemas.microsoft.com/office/powerpoint/2010/main" val="3992511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AE190D-924B-F447-9C90-DD821428D926}"/>
              </a:ext>
            </a:extLst>
          </p:cNvPr>
          <p:cNvSpPr txBox="1"/>
          <p:nvPr/>
        </p:nvSpPr>
        <p:spPr>
          <a:xfrm>
            <a:off x="106607" y="3978176"/>
            <a:ext cx="8738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 Just a reminder of a previous slide. </a:t>
            </a:r>
          </a:p>
        </p:txBody>
      </p:sp>
    </p:spTree>
    <p:extLst>
      <p:ext uri="{BB962C8B-B14F-4D97-AF65-F5344CB8AC3E}">
        <p14:creationId xmlns:p14="http://schemas.microsoft.com/office/powerpoint/2010/main" val="2987019925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2773"/>
            <a:ext cx="5824538" cy="3657600"/>
          </a:xfrm>
        </p:spPr>
        <p:txBody>
          <a:bodyPr/>
          <a:lstStyle/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C345E-71E5-6443-8404-957E01449937}"/>
              </a:ext>
            </a:extLst>
          </p:cNvPr>
          <p:cNvSpPr txBox="1"/>
          <p:nvPr/>
        </p:nvSpPr>
        <p:spPr>
          <a:xfrm>
            <a:off x="106607" y="3562350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thinks about relationships this way.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is no idea so simple that a DB professor cannot make it confusing,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usually by using math.</a:t>
            </a:r>
          </a:p>
        </p:txBody>
      </p:sp>
    </p:spTree>
    <p:extLst>
      <p:ext uri="{BB962C8B-B14F-4D97-AF65-F5344CB8AC3E}">
        <p14:creationId xmlns:p14="http://schemas.microsoft.com/office/powerpoint/2010/main" val="335767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Fall 2023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2023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84A1F3-F02B-B688-F04D-C5995CE07B85}"/>
              </a:ext>
            </a:extLst>
          </p:cNvPr>
          <p:cNvSpPr/>
          <p:nvPr/>
        </p:nvSpPr>
        <p:spPr>
          <a:xfrm>
            <a:off x="2209798" y="2207561"/>
            <a:ext cx="4724400" cy="6858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707006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728927" y="832247"/>
            <a:ext cx="5641043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Example: we define the relationship set 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advisor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 to denote the associations between students and the instructors who act as their advisors.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Pictorially, we draw a line between related entities.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  <a:tabLst/>
              <a:defRPr/>
            </a:pPr>
            <a:endParaRPr kumimoji="1" lang="en-US" altLang="en-US" sz="12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0" y="1875393"/>
            <a:ext cx="3725268" cy="206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302FE3-B19F-3048-A06B-DB0D3BAA9A0D}"/>
              </a:ext>
            </a:extLst>
          </p:cNvPr>
          <p:cNvSpPr txBox="1"/>
          <p:nvPr/>
        </p:nvSpPr>
        <p:spPr>
          <a:xfrm>
            <a:off x="106607" y="3978176"/>
            <a:ext cx="873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draws the diagrams this way, but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Sometimes thinking this way helps understand other ways to depict the concept.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DFE93-A591-9049-BAF0-68FE1DFFA874}"/>
              </a:ext>
            </a:extLst>
          </p:cNvPr>
          <p:cNvSpPr txBox="1"/>
          <p:nvPr/>
        </p:nvSpPr>
        <p:spPr>
          <a:xfrm>
            <a:off x="5410200" y="4019550"/>
            <a:ext cx="148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(dff9, W4111)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7C3B363-FBDA-3D41-9847-E24EBD5FE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414710"/>
              </p:ext>
            </p:extLst>
          </p:nvPr>
        </p:nvGraphicFramePr>
        <p:xfrm>
          <a:off x="5943600" y="1581150"/>
          <a:ext cx="228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09042224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41365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0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76766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98988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65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3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46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7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8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810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has Precise Meaning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FA813-2810-324E-A5D7-653C29A54C60}"/>
              </a:ext>
            </a:extLst>
          </p:cNvPr>
          <p:cNvSpPr txBox="1"/>
          <p:nvPr/>
        </p:nvSpPr>
        <p:spPr>
          <a:xfrm>
            <a:off x="2667000" y="64893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spend a lot of time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discussing keys.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start in a couple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of slides.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525A6-7CCD-7645-8FAA-4E853327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668" y="1215093"/>
            <a:ext cx="5020287" cy="33337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A299AD-2B1D-E443-8963-1B5F00E06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4350"/>
            <a:ext cx="5105400" cy="4114800"/>
          </a:xfrm>
        </p:spPr>
        <p:txBody>
          <a:bodyPr/>
          <a:lstStyle/>
          <a:p>
            <a:r>
              <a:rPr lang="en-US" sz="1400" dirty="0"/>
              <a:t>Attribute annotations:</a:t>
            </a:r>
          </a:p>
          <a:p>
            <a:pPr lvl="1"/>
            <a:r>
              <a:rPr lang="en-US" sz="1200" dirty="0"/>
              <a:t>PK = Primary Key</a:t>
            </a:r>
          </a:p>
          <a:p>
            <a:pPr lvl="1"/>
            <a:r>
              <a:rPr lang="en-US" sz="1200" dirty="0"/>
              <a:t>FK = Foreign Key</a:t>
            </a: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Line annotations: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br>
              <a:rPr lang="en-US" sz="1400" dirty="0"/>
            </a:br>
            <a:r>
              <a:rPr lang="en-US" sz="1400" dirty="0"/>
              <a:t>We will learn over time and there are good tutorials</a:t>
            </a:r>
            <a:br>
              <a:rPr lang="en-US" sz="1400" dirty="0"/>
            </a:br>
            <a:r>
              <a:rPr lang="en-US" sz="1400" dirty="0"/>
              <a:t>(https://</a:t>
            </a:r>
            <a:r>
              <a:rPr lang="en-US" sz="1400" dirty="0" err="1"/>
              <a:t>www.lucidchart.com</a:t>
            </a:r>
            <a:r>
              <a:rPr lang="en-US" sz="1400" dirty="0"/>
              <a:t>/pages/</a:t>
            </a:r>
            <a:r>
              <a:rPr lang="en-US" sz="1400" dirty="0" err="1"/>
              <a:t>er</a:t>
            </a:r>
            <a:r>
              <a:rPr lang="en-US" sz="1400" dirty="0"/>
              <a:t>-diagrams)</a:t>
            </a:r>
            <a:br>
              <a:rPr lang="en-US" sz="1400" dirty="0"/>
            </a:br>
            <a:r>
              <a:rPr lang="en-US" sz="1400" dirty="0"/>
              <a:t>to help study and refresh.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76DE2-A2BA-3246-BD06-48BF2D8AC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84538"/>
            <a:ext cx="2984500" cy="17815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E65E69-AF20-9244-BA4E-58500D7A1CEE}"/>
              </a:ext>
            </a:extLst>
          </p:cNvPr>
          <p:cNvCxnSpPr/>
          <p:nvPr/>
        </p:nvCxnSpPr>
        <p:spPr>
          <a:xfrm>
            <a:off x="5638800" y="895350"/>
            <a:ext cx="1447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4D4A81D-076A-0443-9EB7-5C2FE15DE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508625"/>
              </p:ext>
            </p:extLst>
          </p:nvPr>
        </p:nvGraphicFramePr>
        <p:xfrm>
          <a:off x="7162799" y="-170080"/>
          <a:ext cx="1905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12005649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102253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CALLNO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906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dff9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006135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84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dff9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742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yy5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006153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77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345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Mean? Let’s Get Started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4F6D43-6385-FF41-AA53-BC6560651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93874"/>
            <a:ext cx="3435515" cy="848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612A9-A7FB-D74D-AF2E-44442A919EA1}"/>
              </a:ext>
            </a:extLst>
          </p:cNvPr>
          <p:cNvSpPr txBox="1"/>
          <p:nvPr/>
        </p:nvSpPr>
        <p:spPr>
          <a:xfrm>
            <a:off x="145739" y="455320"/>
            <a:ext cx="4198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the value occurs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at most once.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0BE91-8083-114F-A240-4C5D352EBC69}"/>
              </a:ext>
            </a:extLst>
          </p:cNvPr>
          <p:cNvSpPr/>
          <p:nvPr/>
        </p:nvSpPr>
        <p:spPr>
          <a:xfrm>
            <a:off x="228600" y="793874"/>
            <a:ext cx="726764" cy="848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228064-4061-8F4D-8C11-6D4C6F53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66950"/>
            <a:ext cx="3875752" cy="8489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3A4DA0-5A99-484B-BFF8-65FCAD284B37}"/>
              </a:ext>
            </a:extLst>
          </p:cNvPr>
          <p:cNvSpPr/>
          <p:nvPr/>
        </p:nvSpPr>
        <p:spPr>
          <a:xfrm>
            <a:off x="3406565" y="2276877"/>
            <a:ext cx="616203" cy="84897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5827B-9D63-3B40-B81B-3F74F73E7074}"/>
              </a:ext>
            </a:extLst>
          </p:cNvPr>
          <p:cNvSpPr txBox="1"/>
          <p:nvPr/>
        </p:nvSpPr>
        <p:spPr>
          <a:xfrm>
            <a:off x="141066" y="1672248"/>
            <a:ext cx="428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Foreign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if a value occurs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school_id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 any row, there must be a row in School with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that key.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085FC-2832-3C45-97A1-E4B35977FB50}"/>
              </a:ext>
            </a:extLst>
          </p:cNvPr>
          <p:cNvSpPr txBox="1"/>
          <p:nvPr/>
        </p:nvSpPr>
        <p:spPr>
          <a:xfrm>
            <a:off x="24335" y="3409950"/>
            <a:ext cx="4552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line notations mean: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student is related to EXACTLY ONE school.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School may be related to 0, 1 or many students.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8B848-7575-3647-992A-519768F2C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850" y="952902"/>
            <a:ext cx="4552465" cy="3033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61C749-3018-3048-A102-A460AC69B04F}"/>
              </a:ext>
            </a:extLst>
          </p:cNvPr>
          <p:cNvSpPr txBox="1"/>
          <p:nvPr/>
        </p:nvSpPr>
        <p:spPr>
          <a:xfrm>
            <a:off x="4218930" y="529562"/>
            <a:ext cx="481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Student.school_id</a:t>
            </a:r>
            <a:r>
              <a:rPr lang="en-US" dirty="0"/>
              <a:t> references </a:t>
            </a:r>
            <a:r>
              <a:rPr lang="en-US" dirty="0" err="1"/>
              <a:t>school.school_code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73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E3EAC-0D45-7B41-888A-00F7B2E848C1}"/>
              </a:ext>
            </a:extLst>
          </p:cNvPr>
          <p:cNvSpPr txBox="1"/>
          <p:nvPr/>
        </p:nvSpPr>
        <p:spPr>
          <a:xfrm>
            <a:off x="381000" y="3409950"/>
            <a:ext cx="745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and slides do not do a great job of motivating the ER model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diagrams.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do people and teams think about or use the ER model and modeling?</a:t>
            </a:r>
          </a:p>
        </p:txBody>
      </p:sp>
    </p:spTree>
    <p:extLst>
      <p:ext uri="{BB962C8B-B14F-4D97-AF65-F5344CB8AC3E}">
        <p14:creationId xmlns:p14="http://schemas.microsoft.com/office/powerpoint/2010/main" val="1196299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1DFD68-CDD2-1F4A-B52F-983ECC415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14350"/>
            <a:ext cx="5019166" cy="4114800"/>
          </a:xfrm>
        </p:spPr>
        <p:txBody>
          <a:bodyPr/>
          <a:lstStyle/>
          <a:p>
            <a:r>
              <a:rPr lang="en-US" sz="1400" dirty="0"/>
              <a:t>ER Model: Agility, Separation of Concerns</a:t>
            </a:r>
          </a:p>
          <a:p>
            <a:pPr lvl="1"/>
            <a:r>
              <a:rPr lang="en-US" sz="1200" dirty="0"/>
              <a:t>ER model is a generalization that most</a:t>
            </a:r>
            <a:br>
              <a:rPr lang="en-US" sz="1200" dirty="0"/>
            </a:br>
            <a:r>
              <a:rPr lang="en-US" sz="1200" dirty="0"/>
              <a:t>DB models implement in some form.</a:t>
            </a:r>
          </a:p>
          <a:p>
            <a:pPr lvl="1"/>
            <a:r>
              <a:rPr lang="en-US" sz="1200" dirty="0"/>
              <a:t>Using the ER model enables:</a:t>
            </a:r>
          </a:p>
          <a:p>
            <a:pPr lvl="2"/>
            <a:r>
              <a:rPr lang="en-US" sz="1100" dirty="0"/>
              <a:t>Thinking about and collaborating on design</a:t>
            </a:r>
            <a:br>
              <a:rPr lang="en-US" sz="1100" dirty="0"/>
            </a:br>
            <a:r>
              <a:rPr lang="en-US" sz="1100" dirty="0"/>
              <a:t>with getting bogged down in details.</a:t>
            </a:r>
          </a:p>
          <a:p>
            <a:pPr lvl="2"/>
            <a:r>
              <a:rPr lang="en-US" sz="1100" dirty="0"/>
              <a:t>Enable flexible choices about how to realize/Implement data.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  <a:p>
            <a:r>
              <a:rPr lang="en-US" sz="1400" dirty="0"/>
              <a:t>ER Diagrams: Communication, Quality, Precision</a:t>
            </a:r>
          </a:p>
          <a:p>
            <a:pPr lvl="1"/>
            <a:r>
              <a:rPr lang="en-US" sz="1200" dirty="0"/>
              <a:t>With a little experience, everyone can understand and ER diagram.</a:t>
            </a:r>
          </a:p>
          <a:p>
            <a:pPr lvl="1"/>
            <a:r>
              <a:rPr lang="en-US" sz="1200" dirty="0"/>
              <a:t>Easier to discuss and collaborate on application’s data than showing SQL table definitions, JSON, ... ...</a:t>
            </a:r>
          </a:p>
          <a:p>
            <a:pPr lvl="1"/>
            <a:r>
              <a:rPr lang="en-US" sz="1200" dirty="0"/>
              <a:t>People think visually. That is why we have whiteboards. ER diagrams are precise and unambiguous.</a:t>
            </a:r>
          </a:p>
          <a:p>
            <a:pPr lvl="1"/>
            <a:r>
              <a:rPr lang="en-US" sz="1200" dirty="0"/>
              <a:t>Guides you to think about relationships, keys, ... And prevents “re-dos” later in the process. It is easier to fix a diagram than a database schema.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and ER Modeling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1455C5-38B2-2342-A926-CAD66D0EC889}"/>
              </a:ext>
            </a:extLst>
          </p:cNvPr>
          <p:cNvSpPr/>
          <p:nvPr/>
        </p:nvSpPr>
        <p:spPr>
          <a:xfrm>
            <a:off x="6466208" y="114758"/>
            <a:ext cx="685800" cy="68580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9AE52-1D1C-EB45-882F-8FE0701D6E88}"/>
              </a:ext>
            </a:extLst>
          </p:cNvPr>
          <p:cNvSpPr/>
          <p:nvPr/>
        </p:nvSpPr>
        <p:spPr>
          <a:xfrm>
            <a:off x="5221746" y="912305"/>
            <a:ext cx="685800" cy="685800"/>
          </a:xfrm>
          <a:prstGeom prst="ellipse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97E31-0F88-E546-A34C-9999F22E1121}"/>
              </a:ext>
            </a:extLst>
          </p:cNvPr>
          <p:cNvSpPr/>
          <p:nvPr/>
        </p:nvSpPr>
        <p:spPr>
          <a:xfrm>
            <a:off x="6190601" y="1012738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D5B81-E5D9-574A-A73A-48F69FE4062D}"/>
              </a:ext>
            </a:extLst>
          </p:cNvPr>
          <p:cNvSpPr/>
          <p:nvPr/>
        </p:nvSpPr>
        <p:spPr>
          <a:xfrm>
            <a:off x="7502356" y="955710"/>
            <a:ext cx="685800" cy="685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A59DDB-2DE6-DC48-8853-E58F8B58CA20}"/>
              </a:ext>
            </a:extLst>
          </p:cNvPr>
          <p:cNvSpPr/>
          <p:nvPr/>
        </p:nvSpPr>
        <p:spPr>
          <a:xfrm>
            <a:off x="8341626" y="912305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3388A-02C7-BD4D-9B67-A536225F2F53}"/>
              </a:ext>
            </a:extLst>
          </p:cNvPr>
          <p:cNvCxnSpPr>
            <a:stCxn id="5" idx="7"/>
            <a:endCxn id="4" idx="2"/>
          </p:cNvCxnSpPr>
          <p:nvPr/>
        </p:nvCxnSpPr>
        <p:spPr>
          <a:xfrm flipV="1">
            <a:off x="5807113" y="457658"/>
            <a:ext cx="659095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0E2C1-98B0-994B-B366-A6D62426399D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V="1">
            <a:off x="6533501" y="700125"/>
            <a:ext cx="33140" cy="31261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2ED9D-3791-E646-A903-A86F3053953F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7051575" y="700125"/>
            <a:ext cx="593090" cy="35601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B983A7-F4DE-0F49-8C55-8DA2C3397C4E}"/>
              </a:ext>
            </a:extLst>
          </p:cNvPr>
          <p:cNvCxnSpPr>
            <a:cxnSpLocks/>
            <a:stCxn id="8" idx="1"/>
            <a:endCxn id="4" idx="6"/>
          </p:cNvCxnSpPr>
          <p:nvPr/>
        </p:nvCxnSpPr>
        <p:spPr>
          <a:xfrm flipH="1" flipV="1">
            <a:off x="7152008" y="457658"/>
            <a:ext cx="1290051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31E33F-FA40-B24A-8611-ABDBADD5A9B1}"/>
              </a:ext>
            </a:extLst>
          </p:cNvPr>
          <p:cNvSpPr txBox="1"/>
          <p:nvPr/>
        </p:nvSpPr>
        <p:spPr>
          <a:xfrm>
            <a:off x="5238858" y="401312"/>
            <a:ext cx="1089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Generalization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2E4B-3DEF-EC4D-B729-8EE9F5C2529F}"/>
              </a:ext>
            </a:extLst>
          </p:cNvPr>
          <p:cNvSpPr txBox="1"/>
          <p:nvPr/>
        </p:nvSpPr>
        <p:spPr>
          <a:xfrm>
            <a:off x="8091165" y="636821"/>
            <a:ext cx="1036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Specialization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B4F83-EC7A-494B-BFAA-B2033700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12" y="2813468"/>
            <a:ext cx="1235047" cy="838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182412-8918-9543-BCA2-7E1BA2723DEF}"/>
              </a:ext>
            </a:extLst>
          </p:cNvPr>
          <p:cNvGrpSpPr/>
          <p:nvPr/>
        </p:nvGrpSpPr>
        <p:grpSpPr>
          <a:xfrm>
            <a:off x="5318348" y="2048530"/>
            <a:ext cx="1071768" cy="1167134"/>
            <a:chOff x="5318348" y="2048530"/>
            <a:chExt cx="1071768" cy="11671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0D4E56A-15B7-0A4F-8FC1-286F068E4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AF9F56-429A-0740-83A0-D53FEB6968CF}"/>
                </a:ext>
              </a:extLst>
            </p:cNvPr>
            <p:cNvSpPr txBox="1"/>
            <p:nvPr/>
          </p:nvSpPr>
          <p:spPr>
            <a:xfrm>
              <a:off x="5318348" y="2048530"/>
              <a:ext cx="1071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Business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Professional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4B31E4-8E7D-1E48-A27E-186F44EF4572}"/>
              </a:ext>
            </a:extLst>
          </p:cNvPr>
          <p:cNvGrpSpPr/>
          <p:nvPr/>
        </p:nvGrpSpPr>
        <p:grpSpPr>
          <a:xfrm>
            <a:off x="8255658" y="1897095"/>
            <a:ext cx="421403" cy="1167134"/>
            <a:chOff x="5643531" y="2048530"/>
            <a:chExt cx="421403" cy="1167134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9E9B9AD-CD6D-C640-B5E4-358FB9422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D5A3D-4252-6B48-B567-4421B525CD82}"/>
                </a:ext>
              </a:extLst>
            </p:cNvPr>
            <p:cNvSpPr txBox="1"/>
            <p:nvPr/>
          </p:nvSpPr>
          <p:spPr>
            <a:xfrm>
              <a:off x="5657704" y="204853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UI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UX</a:t>
              </a:r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FEE8E52F-5064-8245-9342-0D83EA65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73" y="3849097"/>
            <a:ext cx="42140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1D5B42-FDD4-D541-8730-A9224B80736E}"/>
              </a:ext>
            </a:extLst>
          </p:cNvPr>
          <p:cNvSpPr txBox="1"/>
          <p:nvPr/>
        </p:nvSpPr>
        <p:spPr>
          <a:xfrm>
            <a:off x="8031808" y="3215664"/>
            <a:ext cx="937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Business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Service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E6DB02-C999-6647-A945-AD6FA999BCAE}"/>
              </a:ext>
            </a:extLst>
          </p:cNvPr>
          <p:cNvGrpSpPr/>
          <p:nvPr/>
        </p:nvGrpSpPr>
        <p:grpSpPr>
          <a:xfrm>
            <a:off x="5647950" y="3518708"/>
            <a:ext cx="502382" cy="1167134"/>
            <a:chOff x="5603042" y="2048530"/>
            <a:chExt cx="502382" cy="116713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7B23662-259C-194C-86A7-0353D6364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FD5CAF-9FBC-264F-A0D6-D3A038C412A3}"/>
                </a:ext>
              </a:extLst>
            </p:cNvPr>
            <p:cNvSpPr txBox="1"/>
            <p:nvPr/>
          </p:nvSpPr>
          <p:spPr>
            <a:xfrm>
              <a:off x="5603042" y="2048530"/>
              <a:ext cx="502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DB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ECF895-A72E-0141-A37C-8216CF45D05C}"/>
              </a:ext>
            </a:extLst>
          </p:cNvPr>
          <p:cNvCxnSpPr>
            <a:cxnSpLocks/>
          </p:cNvCxnSpPr>
          <p:nvPr/>
        </p:nvCxnSpPr>
        <p:spPr>
          <a:xfrm>
            <a:off x="6017846" y="2835423"/>
            <a:ext cx="561658" cy="25422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C590D7-1945-A546-834D-4A6ABA9EA7F2}"/>
              </a:ext>
            </a:extLst>
          </p:cNvPr>
          <p:cNvCxnSpPr>
            <a:cxnSpLocks/>
          </p:cNvCxnSpPr>
          <p:nvPr/>
        </p:nvCxnSpPr>
        <p:spPr>
          <a:xfrm flipV="1">
            <a:off x="6185379" y="3739087"/>
            <a:ext cx="691022" cy="43229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C608D6-2518-1648-940E-180D79592B5C}"/>
              </a:ext>
            </a:extLst>
          </p:cNvPr>
          <p:cNvCxnSpPr>
            <a:cxnSpLocks/>
          </p:cNvCxnSpPr>
          <p:nvPr/>
        </p:nvCxnSpPr>
        <p:spPr>
          <a:xfrm>
            <a:off x="7511414" y="3697106"/>
            <a:ext cx="771797" cy="4277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8FA1F9-EE62-5B40-8153-247B00E82F5D}"/>
              </a:ext>
            </a:extLst>
          </p:cNvPr>
          <p:cNvCxnSpPr>
            <a:cxnSpLocks/>
          </p:cNvCxnSpPr>
          <p:nvPr/>
        </p:nvCxnSpPr>
        <p:spPr>
          <a:xfrm flipV="1">
            <a:off x="7772400" y="2307196"/>
            <a:ext cx="564089" cy="460834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801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Modeling – Reasonably Good 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94317-40BC-934C-98FA-CF5F97A4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" y="581342"/>
            <a:ext cx="4264531" cy="2856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E838-34A2-3646-A5FA-ABFCA252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14350"/>
            <a:ext cx="4429031" cy="2923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3D3CDB-E393-4E4B-BB47-15DB395A866E}"/>
              </a:ext>
            </a:extLst>
          </p:cNvPr>
          <p:cNvSpPr/>
          <p:nvPr/>
        </p:nvSpPr>
        <p:spPr>
          <a:xfrm>
            <a:off x="1883533" y="353062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pctechnicalpro.blogspot.com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/2017/04/advantages-disadvantages-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-model-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dbms.html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B253B-9B3D-1D49-A2E7-2D9293FB6A65}"/>
              </a:ext>
            </a:extLst>
          </p:cNvPr>
          <p:cNvSpPr txBox="1"/>
          <p:nvPr/>
        </p:nvSpPr>
        <p:spPr>
          <a:xfrm>
            <a:off x="381000" y="3670597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you get to use Google to help with take home exams, HW, etc.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get to use Google to help with slides.</a:t>
            </a:r>
          </a:p>
        </p:txBody>
      </p:sp>
    </p:spTree>
    <p:extLst>
      <p:ext uri="{BB962C8B-B14F-4D97-AF65-F5344CB8AC3E}">
        <p14:creationId xmlns:p14="http://schemas.microsoft.com/office/powerpoint/2010/main" val="2348633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-18050" y="1384863"/>
            <a:ext cx="914400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Apply to –</a:t>
            </a: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Game of Thrones/IMDB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University Data Model</a:t>
            </a: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~/Dropbox/00NewProjects/CU-Course-Example/game-of-thrones/data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26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81E0D-8803-9849-ACC7-FC6AF776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D1562-615A-F046-8BEE-7B1E0286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52450"/>
            <a:ext cx="4453703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Bottom-Up Data Mapping: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“Nouns” usually map to Entity/Entity Set.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Nouns inside other nouns often map to: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Attribute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Relationship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Verbs often map to relationships.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Adjectives usually map to properties.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We will start with a subset of the information: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Game of Thrones: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Episodes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Characters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IMDB: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names_basics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title_basics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6D72C-620D-C748-96BD-B61003137C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Entities Sets</a:t>
            </a:r>
          </a:p>
          <a:p>
            <a:pPr lvl="1"/>
            <a:r>
              <a:rPr lang="en-US" dirty="0"/>
              <a:t>Character</a:t>
            </a:r>
          </a:p>
          <a:p>
            <a:pPr lvl="1"/>
            <a:r>
              <a:rPr lang="en-US" dirty="0"/>
              <a:t>Season</a:t>
            </a:r>
          </a:p>
          <a:p>
            <a:pPr lvl="1"/>
            <a:r>
              <a:rPr lang="en-US" dirty="0"/>
              <a:t>Episode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Location, Sublocation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Character – Scene</a:t>
            </a:r>
          </a:p>
          <a:p>
            <a:pPr lvl="1"/>
            <a:r>
              <a:rPr lang="en-US" dirty="0"/>
              <a:t>Character – Character (e.g. </a:t>
            </a:r>
            <a:r>
              <a:rPr lang="en-US" dirty="0" err="1"/>
              <a:t>KilledBy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Season – IMDB Title</a:t>
            </a:r>
          </a:p>
          <a:p>
            <a:pPr lvl="1"/>
            <a:r>
              <a:rPr lang="en-US" dirty="0"/>
              <a:t>Character – IMDB Name</a:t>
            </a:r>
          </a:p>
          <a:p>
            <a:pPr lvl="1"/>
            <a:r>
              <a:rPr lang="en-US" dirty="0"/>
              <a:t>... ...</a:t>
            </a:r>
          </a:p>
        </p:txBody>
      </p:sp>
    </p:spTree>
    <p:extLst>
      <p:ext uri="{BB962C8B-B14F-4D97-AF65-F5344CB8AC3E}">
        <p14:creationId xmlns:p14="http://schemas.microsoft.com/office/powerpoint/2010/main" val="3166265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1CEC71-5E37-E54F-90D4-5B091BF9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BB3F4-EFA7-1F49-B4A3-D2C2A97B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" y="905733"/>
            <a:ext cx="6214241" cy="377251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02E8E-0690-8846-ACE8-A20D1FEF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666" y="436601"/>
            <a:ext cx="4343400" cy="17653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With a little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Data exploration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Common sense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Judgment/experience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I came to this conceptual model.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Attributes unspecified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Relationship required/cardinality unspecified.</a:t>
            </a: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400" dirty="0"/>
              <a:t>A little more exploration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BF35E-0F72-5B4A-B0CE-E4F9AE336AD7}"/>
              </a:ext>
            </a:extLst>
          </p:cNvPr>
          <p:cNvSpPr txBox="1"/>
          <p:nvPr/>
        </p:nvSpPr>
        <p:spPr>
          <a:xfrm>
            <a:off x="144718" y="4366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shapes in </a:t>
            </a:r>
            <a:r>
              <a:rPr lang="en-US" dirty="0" err="1">
                <a:solidFill>
                  <a:srgbClr val="FF0000"/>
                </a:solidFill>
              </a:rPr>
              <a:t>Lucidchart</a:t>
            </a:r>
            <a:r>
              <a:rPr lang="en-US" dirty="0">
                <a:solidFill>
                  <a:srgbClr val="FF0000"/>
                </a:solidFill>
              </a:rPr>
              <a:t> ...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6617E7-2A70-F94E-963A-97B54ED5A9D3}"/>
              </a:ext>
            </a:extLst>
          </p:cNvPr>
          <p:cNvCxnSpPr>
            <a:stCxn id="6" idx="2"/>
          </p:cNvCxnSpPr>
          <p:nvPr/>
        </p:nvCxnSpPr>
        <p:spPr>
          <a:xfrm>
            <a:off x="1519454" y="805933"/>
            <a:ext cx="385546" cy="165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687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ED8E0-4AEE-5B46-A600-618F3E3D8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first pass at a subset of entity types is:</a:t>
            </a:r>
          </a:p>
          <a:p>
            <a:pPr lvl="1"/>
            <a:r>
              <a:rPr lang="en-US" dirty="0"/>
              <a:t>Student</a:t>
            </a:r>
          </a:p>
          <a:p>
            <a:pPr lvl="1"/>
            <a:r>
              <a:rPr lang="en-US" dirty="0"/>
              <a:t>Faculty</a:t>
            </a:r>
          </a:p>
          <a:p>
            <a:pPr lvl="1"/>
            <a:r>
              <a:rPr lang="en-US" dirty="0"/>
              <a:t>Class</a:t>
            </a:r>
          </a:p>
          <a:p>
            <a:pPr lvl="1"/>
            <a:r>
              <a:rPr lang="en-US" dirty="0"/>
              <a:t>Section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r>
              <a:rPr lang="en-US" dirty="0"/>
              <a:t>School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there are some obvious relationships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9CFDD-4D59-A941-96C5-15BCF2D0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University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A2CC2-D42B-2541-872A-CAD009FB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057275"/>
            <a:ext cx="4796272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79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Conceptual to Logical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9550A-E7C0-404B-9496-43A3AA3E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4800600" cy="4038600"/>
          </a:xfrm>
        </p:spPr>
        <p:txBody>
          <a:bodyPr/>
          <a:lstStyle/>
          <a:p>
            <a:r>
              <a:rPr lang="en-US" sz="1800" dirty="0"/>
              <a:t>The preceding material provided a conceptual model for a question on HW1</a:t>
            </a:r>
          </a:p>
          <a:p>
            <a:r>
              <a:rPr lang="en-US" sz="1800" dirty="0"/>
              <a:t>HW 1 requests a </a:t>
            </a:r>
            <a:r>
              <a:rPr lang="en-US" sz="1800" i="1" dirty="0"/>
              <a:t>logical model. </a:t>
            </a:r>
            <a:r>
              <a:rPr lang="en-US" sz="1800" dirty="0"/>
              <a:t>We must add:</a:t>
            </a:r>
          </a:p>
          <a:p>
            <a:pPr lvl="1"/>
            <a:r>
              <a:rPr lang="en-US" sz="1600" dirty="0"/>
              <a:t>Attributes</a:t>
            </a:r>
          </a:p>
          <a:p>
            <a:pPr lvl="1"/>
            <a:r>
              <a:rPr lang="en-US" sz="1600" dirty="0"/>
              <a:t>Primary Keys</a:t>
            </a:r>
          </a:p>
          <a:p>
            <a:pPr lvl="1"/>
            <a:r>
              <a:rPr lang="en-US" sz="1600" dirty="0"/>
              <a:t>Foreign Keys</a:t>
            </a:r>
          </a:p>
          <a:p>
            <a:r>
              <a:rPr lang="en-US" sz="1800" dirty="0"/>
              <a:t>HW 1 reinforces logical modeling concepts:</a:t>
            </a:r>
          </a:p>
          <a:p>
            <a:pPr lvl="1"/>
            <a:r>
              <a:rPr lang="en-US" sz="1600" dirty="0"/>
              <a:t>It is not trying to accurately model a university data model.</a:t>
            </a:r>
          </a:p>
          <a:p>
            <a:pPr lvl="1"/>
            <a:r>
              <a:rPr lang="en-US" sz="1600" dirty="0"/>
              <a:t>Do not worry about perfect semantics.</a:t>
            </a:r>
          </a:p>
          <a:p>
            <a:pPr lvl="1"/>
            <a:r>
              <a:rPr lang="en-US" sz="1600" dirty="0"/>
              <a:t>Just show you understand the concepts.</a:t>
            </a:r>
          </a:p>
          <a:p>
            <a:r>
              <a:rPr lang="en-US" sz="1800" dirty="0"/>
              <a:t>To understand logical models, let’s look</a:t>
            </a:r>
            <a:br>
              <a:rPr lang="en-US" sz="1800" dirty="0"/>
            </a:br>
            <a:r>
              <a:rPr lang="en-US" sz="1800" dirty="0"/>
              <a:t>at the </a:t>
            </a:r>
            <a:r>
              <a:rPr lang="en-US" sz="1800" dirty="0" err="1"/>
              <a:t>Lahman’s</a:t>
            </a:r>
            <a:r>
              <a:rPr lang="en-US" sz="1800" dirty="0"/>
              <a:t> Baseball DB.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2473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6922A-F012-4D48-B513-36825C914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core entity types are:</a:t>
            </a:r>
          </a:p>
          <a:p>
            <a:pPr lvl="1"/>
            <a:r>
              <a:rPr lang="en-US" dirty="0"/>
              <a:t>Person</a:t>
            </a:r>
          </a:p>
          <a:p>
            <a:pPr lvl="1"/>
            <a:r>
              <a:rPr lang="en-US" dirty="0"/>
              <a:t>Team</a:t>
            </a:r>
          </a:p>
          <a:p>
            <a:pPr lvl="1"/>
            <a:r>
              <a:rPr lang="en-US" dirty="0"/>
              <a:t>Appearances</a:t>
            </a:r>
          </a:p>
          <a:p>
            <a:r>
              <a:rPr lang="en-US" dirty="0"/>
              <a:t>The relationship is simple:</a:t>
            </a:r>
          </a:p>
          <a:p>
            <a:pPr lvl="1"/>
            <a:r>
              <a:rPr lang="en-US" dirty="0"/>
              <a:t>Person – Appearance</a:t>
            </a:r>
          </a:p>
          <a:p>
            <a:pPr lvl="1"/>
            <a:r>
              <a:rPr lang="en-US" dirty="0"/>
              <a:t>Appearance – Team</a:t>
            </a:r>
          </a:p>
          <a:p>
            <a:r>
              <a:rPr lang="en-US" dirty="0"/>
              <a:t>We will only do a subset of</a:t>
            </a:r>
            <a:br>
              <a:rPr lang="en-US" dirty="0"/>
            </a:br>
            <a:r>
              <a:rPr lang="en-US" dirty="0"/>
              <a:t>the attributes.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Switch to Notebook and run queries.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FB149-4BDC-5543-B415-7307E551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Lahman’s</a:t>
            </a:r>
            <a:r>
              <a:rPr lang="en-US" dirty="0"/>
              <a:t> Baseball DB (You will also use)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0BA19-F2C4-DB4A-B5D8-C404C61B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95" y="552450"/>
            <a:ext cx="4119604" cy="403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EE546-841C-FAA8-872A-085D8CCC0B43}"/>
              </a:ext>
            </a:extLst>
          </p:cNvPr>
          <p:cNvSpPr txBox="1"/>
          <p:nvPr/>
        </p:nvSpPr>
        <p:spPr>
          <a:xfrm>
            <a:off x="167049" y="4183618"/>
            <a:ext cx="5486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www.seanlahman.com</a:t>
            </a:r>
            <a:r>
              <a:rPr lang="en-US" dirty="0"/>
              <a:t>/baseball-archive/</a:t>
            </a:r>
          </a:p>
        </p:txBody>
      </p:sp>
    </p:spTree>
    <p:extLst>
      <p:ext uri="{BB962C8B-B14F-4D97-AF65-F5344CB8AC3E}">
        <p14:creationId xmlns:p14="http://schemas.microsoft.com/office/powerpoint/2010/main" val="698998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1A135-610C-104B-B7D7-3057B52AB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super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candidate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foreign key ”test:”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not in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people)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not </a:t>
            </a:r>
            <a:r>
              <a:rPr lang="en-US" i="1" dirty="0">
                <a:solidFill>
                  <a:srgbClr val="000080"/>
                </a:solidFill>
              </a:rPr>
              <a:t>exists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teams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		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27876-C81F-D546-9243-23AB45B6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Queries</a:t>
            </a:r>
          </a:p>
        </p:txBody>
      </p:sp>
    </p:spTree>
    <p:extLst>
      <p:ext uri="{BB962C8B-B14F-4D97-AF65-F5344CB8AC3E}">
        <p14:creationId xmlns:p14="http://schemas.microsoft.com/office/powerpoint/2010/main" val="4118013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88A7B-C693-8C41-9C1E-52B65B8D1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Candidate Key</a:t>
            </a:r>
          </a:p>
          <a:p>
            <a:pPr lvl="1"/>
            <a:r>
              <a:rPr lang="en-US" dirty="0"/>
              <a:t>Unique</a:t>
            </a:r>
          </a:p>
          <a:p>
            <a:pPr lvl="1"/>
            <a:r>
              <a:rPr lang="en-US" dirty="0"/>
              <a:t>Minimal number of columns</a:t>
            </a:r>
          </a:p>
          <a:p>
            <a:pPr lvl="1"/>
            <a:r>
              <a:rPr lang="en-US" dirty="0"/>
              <a:t>(UNI)</a:t>
            </a:r>
          </a:p>
          <a:p>
            <a:r>
              <a:rPr lang="en-US" dirty="0"/>
              <a:t>Super Key</a:t>
            </a:r>
          </a:p>
          <a:p>
            <a:pPr lvl="1"/>
            <a:r>
              <a:rPr lang="en-US" dirty="0"/>
              <a:t>(UNI, </a:t>
            </a:r>
            <a:r>
              <a:rPr lang="en-US" dirty="0" err="1"/>
              <a:t>last_name</a:t>
            </a:r>
            <a:r>
              <a:rPr lang="en-US" dirty="0"/>
              <a:t>)</a:t>
            </a:r>
          </a:p>
          <a:p>
            <a:r>
              <a:rPr lang="en-US" dirty="0"/>
              <a:t>Student</a:t>
            </a:r>
          </a:p>
          <a:p>
            <a:pPr lvl="1"/>
            <a:r>
              <a:rPr lang="en-US" dirty="0" err="1"/>
              <a:t>Student_ID</a:t>
            </a:r>
            <a:endParaRPr lang="en-US" dirty="0"/>
          </a:p>
          <a:p>
            <a:pPr lvl="1"/>
            <a:r>
              <a:rPr lang="en-US" dirty="0"/>
              <a:t>UNI</a:t>
            </a:r>
          </a:p>
          <a:p>
            <a:pPr lvl="1"/>
            <a:r>
              <a:rPr lang="en-US" dirty="0"/>
              <a:t>Email Unique (never same one twice. But I may not know </a:t>
            </a:r>
            <a:r>
              <a:rPr lang="en-US" dirty="0">
                <a:sym typeface="Wingdings" pitchFamily="2" charset="2"/>
              </a:rPr>
              <a:t> NULL)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6AE192-1726-5647-95F2-4599540D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</a:p>
        </p:txBody>
      </p:sp>
    </p:spTree>
    <p:extLst>
      <p:ext uri="{BB962C8B-B14F-4D97-AF65-F5344CB8AC3E}">
        <p14:creationId xmlns:p14="http://schemas.microsoft.com/office/powerpoint/2010/main" val="4109962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Used </a:t>
            </a:r>
            <a:r>
              <a:rPr lang="en-US" altLang="en-US" sz="2800" i="1" dirty="0" err="1">
                <a:solidFill>
                  <a:schemeClr val="bg1"/>
                </a:solidFill>
              </a:rPr>
              <a:t>Lucidchart</a:t>
            </a:r>
            <a:r>
              <a:rPr lang="en-US" altLang="en-US" sz="2800" i="1" dirty="0">
                <a:solidFill>
                  <a:schemeClr val="bg1"/>
                </a:solidFill>
              </a:rPr>
              <a:t> to show top-down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modeling for a university.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34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97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Relation Model and Algebra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981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Schema Definition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72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54F0463-7EC5-664E-ACEB-E0A4C5BB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331716"/>
            <a:ext cx="8991600" cy="2324098"/>
          </a:xfrm>
        </p:spPr>
        <p:txBody>
          <a:bodyPr/>
          <a:lstStyle/>
          <a:p>
            <a:r>
              <a:rPr lang="en-US" sz="1600" dirty="0"/>
              <a:t>The primary key is a </a:t>
            </a:r>
            <a:r>
              <a:rPr lang="en-US" sz="1600" i="1" dirty="0"/>
              <a:t>composite key.</a:t>
            </a:r>
            <a:r>
              <a:rPr lang="en-US" sz="1600" dirty="0"/>
              <a:t> Neither column is a key (unique) by itself.</a:t>
            </a:r>
          </a:p>
          <a:p>
            <a:r>
              <a:rPr lang="en-US" sz="1600" dirty="0"/>
              <a:t>Keys are statements about all possible, valid tuples and not just the ones in the relation.</a:t>
            </a:r>
          </a:p>
          <a:p>
            <a:pPr lvl="1"/>
            <a:r>
              <a:rPr lang="en-US" sz="1400" dirty="0"/>
              <a:t>Capacity is unique in this specific data, but clearly not unique for all possible data.</a:t>
            </a:r>
          </a:p>
          <a:p>
            <a:pPr lvl="1"/>
            <a:r>
              <a:rPr lang="en-US" sz="1400" dirty="0"/>
              <a:t>In this domain, there cannot be two classrooms with the same building and room number.</a:t>
            </a:r>
          </a:p>
          <a:p>
            <a:r>
              <a:rPr lang="en-US" sz="1600" dirty="0"/>
              <a:t>Relation schema:</a:t>
            </a:r>
          </a:p>
          <a:p>
            <a:pPr lvl="1"/>
            <a:r>
              <a:rPr lang="en-US" sz="1400" u="sng" dirty="0"/>
              <a:t>Underline</a:t>
            </a:r>
            <a:r>
              <a:rPr lang="en-US" sz="1400" dirty="0"/>
              <a:t> indicates a primary key column. There is no standard way to indicate other types of key.</a:t>
            </a:r>
          </a:p>
          <a:p>
            <a:pPr lvl="1"/>
            <a:r>
              <a:rPr lang="en-US" sz="1400" dirty="0"/>
              <a:t>We will use </a:t>
            </a:r>
            <a:r>
              <a:rPr lang="en-US" sz="1400" b="1" dirty="0"/>
              <a:t>bold </a:t>
            </a:r>
            <a:r>
              <a:rPr lang="en-US" sz="1400" dirty="0"/>
              <a:t>to indicate foreign keys.</a:t>
            </a:r>
          </a:p>
          <a:p>
            <a:pPr lvl="1"/>
            <a:r>
              <a:rPr lang="en-US" sz="1400" dirty="0"/>
              <a:t>You will sometimes see things like </a:t>
            </a:r>
            <a:r>
              <a:rPr lang="en-US" sz="1400" i="1" dirty="0"/>
              <a:t>classroom(</a:t>
            </a:r>
            <a:r>
              <a:rPr lang="en-US" sz="1400" i="1" u="sng" dirty="0" err="1"/>
              <a:t>building:string</a:t>
            </a:r>
            <a:r>
              <a:rPr lang="en-US" sz="1400" i="1" dirty="0"/>
              <a:t>, </a:t>
            </a:r>
            <a:r>
              <a:rPr lang="en-US" sz="1400" i="1" u="sng" dirty="0" err="1"/>
              <a:t>room_number:number</a:t>
            </a:r>
            <a:r>
              <a:rPr lang="en-US" sz="1400" i="1" dirty="0"/>
              <a:t>, </a:t>
            </a:r>
            <a:r>
              <a:rPr lang="en-US" sz="1400" i="1" dirty="0" err="1"/>
              <a:t>capacity:number</a:t>
            </a:r>
            <a:r>
              <a:rPr lang="en-US" sz="1400" i="1" dirty="0"/>
              <a:t>)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AB618-141E-9F4D-97D2-4AD45EE8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8DA9D1-2800-2D4C-889F-3BF59223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43930"/>
            <a:ext cx="5498560" cy="1200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A20DB-7E0A-E34A-9436-B942F3F33104}"/>
              </a:ext>
            </a:extLst>
          </p:cNvPr>
          <p:cNvSpPr txBox="1"/>
          <p:nvPr/>
        </p:nvSpPr>
        <p:spPr>
          <a:xfrm>
            <a:off x="3317457" y="1778809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Name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3C5E6F81-5F49-164F-A1D2-157AE8D1F225}"/>
              </a:ext>
            </a:extLst>
          </p:cNvPr>
          <p:cNvSpPr/>
          <p:nvPr/>
        </p:nvSpPr>
        <p:spPr>
          <a:xfrm rot="5400000">
            <a:off x="6106549" y="676291"/>
            <a:ext cx="121921" cy="1981200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8D113-EE80-214B-9BB2-F6DBC1372ACC}"/>
              </a:ext>
            </a:extLst>
          </p:cNvPr>
          <p:cNvSpPr txBox="1"/>
          <p:nvPr/>
        </p:nvSpPr>
        <p:spPr>
          <a:xfrm>
            <a:off x="7435319" y="1405281"/>
            <a:ext cx="102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Columns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(Attributes)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27AAC157-BF3A-B346-B92D-859EBC91297B}"/>
              </a:ext>
            </a:extLst>
          </p:cNvPr>
          <p:cNvSpPr/>
          <p:nvPr/>
        </p:nvSpPr>
        <p:spPr>
          <a:xfrm rot="16200000">
            <a:off x="5877948" y="1253487"/>
            <a:ext cx="121922" cy="1524002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27F21-4C82-2147-9594-35B908EF4AC5}"/>
              </a:ext>
            </a:extLst>
          </p:cNvPr>
          <p:cNvSpPr txBox="1"/>
          <p:nvPr/>
        </p:nvSpPr>
        <p:spPr>
          <a:xfrm>
            <a:off x="6700910" y="1954526"/>
            <a:ext cx="1731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Columns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9A2A6F-E314-374E-9B61-945B4E99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2490"/>
            <a:ext cx="2413000" cy="1473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F3B123-7F0B-6F41-9152-7A94AB288B65}"/>
              </a:ext>
            </a:extLst>
          </p:cNvPr>
          <p:cNvCxnSpPr>
            <a:cxnSpLocks/>
          </p:cNvCxnSpPr>
          <p:nvPr/>
        </p:nvCxnSpPr>
        <p:spPr>
          <a:xfrm flipV="1">
            <a:off x="4053787" y="1798655"/>
            <a:ext cx="450024" cy="129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FD6F1B-1C7E-5B4E-B5EE-B0EF783C25B5}"/>
              </a:ext>
            </a:extLst>
          </p:cNvPr>
          <p:cNvSpPr txBox="1"/>
          <p:nvPr/>
        </p:nvSpPr>
        <p:spPr>
          <a:xfrm>
            <a:off x="304800" y="492038"/>
            <a:ext cx="193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72B40-C3CC-D847-913E-592E6D83848C}"/>
              </a:ext>
            </a:extLst>
          </p:cNvPr>
          <p:cNvSpPr txBox="1"/>
          <p:nvPr/>
        </p:nvSpPr>
        <p:spPr>
          <a:xfrm>
            <a:off x="4648053" y="514350"/>
            <a:ext cx="19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schema</a:t>
            </a:r>
          </a:p>
        </p:txBody>
      </p:sp>
    </p:spTree>
    <p:extLst>
      <p:ext uri="{BB962C8B-B14F-4D97-AF65-F5344CB8AC3E}">
        <p14:creationId xmlns:p14="http://schemas.microsoft.com/office/powerpoint/2010/main" val="1601602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More Relational Algebra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and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The Dreaded </a:t>
            </a:r>
            <a:r>
              <a:rPr lang="en-US" altLang="en-US" sz="2800" i="1" dirty="0" err="1">
                <a:solidFill>
                  <a:schemeClr val="bg1"/>
                </a:solidFill>
              </a:rPr>
              <a:t>RelaX</a:t>
            </a:r>
            <a:r>
              <a:rPr lang="en-US" altLang="en-US" sz="2800" i="1" dirty="0">
                <a:solidFill>
                  <a:schemeClr val="bg1"/>
                </a:solidFill>
              </a:rPr>
              <a:t> Calculator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5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sz="1600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sz="1600" dirty="0"/>
              <a:t>Six basic operators</a:t>
            </a:r>
          </a:p>
          <a:p>
            <a:pPr lvl="1"/>
            <a:r>
              <a:rPr lang="en-US" altLang="en-US" sz="1600" dirty="0"/>
              <a:t>select: </a:t>
            </a:r>
            <a:r>
              <a:rPr kumimoji="0" lang="en-US" altLang="en-US" sz="1600" dirty="0">
                <a:sym typeface="Symbol" panose="05050102010706020507" pitchFamily="18" charset="2"/>
              </a:rPr>
              <a:t></a:t>
            </a:r>
            <a:endParaRPr lang="en-US" altLang="en-US" sz="1600" dirty="0"/>
          </a:p>
          <a:p>
            <a:pPr lvl="1"/>
            <a:r>
              <a:rPr lang="en-US" altLang="en-US" sz="1600" dirty="0"/>
              <a:t>project: </a:t>
            </a:r>
            <a:r>
              <a:rPr lang="en-US" altLang="en-US" sz="1600" dirty="0">
                <a:sym typeface="Symbol" panose="05050102010706020507" pitchFamily="18" charset="2"/>
              </a:rPr>
              <a:t></a:t>
            </a:r>
            <a:endParaRPr lang="en-US" altLang="en-US" sz="1600" dirty="0"/>
          </a:p>
          <a:p>
            <a:pPr lvl="1"/>
            <a:r>
              <a:rPr lang="en-US" altLang="en-US" sz="1600" u="sng" dirty="0"/>
              <a:t>union: </a:t>
            </a:r>
            <a:r>
              <a:rPr lang="en-US" altLang="en-US" sz="1600" u="sng" dirty="0">
                <a:sym typeface="Symbol" panose="05050102010706020507" pitchFamily="18" charset="2"/>
              </a:rPr>
              <a:t> (and intersection)</a:t>
            </a:r>
            <a:endParaRPr lang="en-US" altLang="en-US" sz="1600" u="sng" dirty="0"/>
          </a:p>
          <a:p>
            <a:pPr lvl="1"/>
            <a:r>
              <a:rPr lang="en-US" altLang="en-US" sz="1600" dirty="0"/>
              <a:t>set difference: </a:t>
            </a:r>
            <a:r>
              <a:rPr lang="en-US" altLang="en-US" sz="1600" i="1" dirty="0"/>
              <a:t>–</a:t>
            </a:r>
            <a:r>
              <a:rPr lang="en-US" altLang="en-US" sz="1600" dirty="0"/>
              <a:t> </a:t>
            </a:r>
          </a:p>
          <a:p>
            <a:pPr lvl="1"/>
            <a:r>
              <a:rPr lang="en-US" altLang="en-US" sz="1600" u="sng" dirty="0"/>
              <a:t>Cartesian product: x</a:t>
            </a:r>
          </a:p>
          <a:p>
            <a:pPr lvl="1"/>
            <a:r>
              <a:rPr lang="en-US" altLang="en-US" sz="1600" dirty="0"/>
              <a:t>rename: </a:t>
            </a:r>
            <a:r>
              <a:rPr lang="en-US" altLang="en-US" sz="1600" i="1" dirty="0">
                <a:sym typeface="Symbol" panose="05050102010706020507" pitchFamily="18" charset="2"/>
              </a:rPr>
              <a:t></a:t>
            </a: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← assignment</a:t>
            </a:r>
          </a:p>
          <a:p>
            <a:pPr lvl="1"/>
            <a:endParaRPr lang="en-US" altLang="en-US" sz="18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83381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9E34D4-7904-5BEF-1E3A-CF10C5323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Introduction: Status updates</a:t>
            </a:r>
          </a:p>
          <a:p>
            <a:endParaRPr lang="en-US" dirty="0"/>
          </a:p>
          <a:p>
            <a:r>
              <a:rPr lang="en-US" dirty="0"/>
              <a:t>ER (Diagram) Modeling (Chapter 6)</a:t>
            </a:r>
          </a:p>
          <a:p>
            <a:endParaRPr lang="en-US" dirty="0"/>
          </a:p>
          <a:p>
            <a:r>
              <a:rPr lang="en-US" dirty="0"/>
              <a:t>The Relational Model and Algebra (Chapter 2)</a:t>
            </a:r>
          </a:p>
          <a:p>
            <a:endParaRPr lang="en-US" dirty="0"/>
          </a:p>
          <a:p>
            <a:r>
              <a:rPr lang="en-US" dirty="0"/>
              <a:t>SQL (Chapter 3)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AB6890-86BD-F346-622F-C040779C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38515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AD359-8EA7-B24F-95DD-FA51C543B208}"/>
              </a:ext>
            </a:extLst>
          </p:cNvPr>
          <p:cNvSpPr txBox="1"/>
          <p:nvPr/>
        </p:nvSpPr>
        <p:spPr>
          <a:xfrm>
            <a:off x="768350" y="3638550"/>
            <a:ext cx="768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highlight composition before completing coverage of the operations?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next core relational operator most people consider is JOIN.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definition of JOIN relies on operation composition.</a:t>
            </a:r>
          </a:p>
        </p:txBody>
      </p:sp>
    </p:spTree>
    <p:extLst>
      <p:ext uri="{BB962C8B-B14F-4D97-AF65-F5344CB8AC3E}">
        <p14:creationId xmlns:p14="http://schemas.microsoft.com/office/powerpoint/2010/main" val="1739216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CC301-9D4D-0C41-9E29-20E0D98544D3}"/>
              </a:ext>
            </a:extLst>
          </p:cNvPr>
          <p:cNvSpPr txBox="1"/>
          <p:nvPr/>
        </p:nvSpPr>
        <p:spPr>
          <a:xfrm>
            <a:off x="457200" y="424815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x R -&gt; R         f(</a:t>
            </a:r>
            <a:r>
              <a:rPr lang="en-US" dirty="0" err="1"/>
              <a:t>x,y</a:t>
            </a:r>
            <a:r>
              <a:rPr lang="en-US" dirty="0"/>
              <a:t>)-&gt;z</a:t>
            </a: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5" y="761176"/>
            <a:ext cx="3349515" cy="394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109E3-A331-4D2D-B9C3-C51D0A9D78DB}"/>
              </a:ext>
            </a:extLst>
          </p:cNvPr>
          <p:cNvSpPr txBox="1"/>
          <p:nvPr/>
        </p:nvSpPr>
        <p:spPr>
          <a:xfrm>
            <a:off x="152400" y="112395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only sort of makes sense. The result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possible combination of the 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(instructor, teaches)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 if the instructor is NOT the instructor</a:t>
            </a:r>
            <a:br>
              <a:rPr lang="en-US" dirty="0"/>
            </a:br>
            <a:r>
              <a:rPr lang="en-US" dirty="0"/>
              <a:t>in the teaches row.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Examining in MySQL makes a little clearer.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Let’s look in the lecture examples notebook.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Confusingly, in SQL</a:t>
            </a:r>
            <a:br>
              <a:rPr lang="en-US" dirty="0"/>
            </a:br>
            <a:r>
              <a:rPr lang="en-US" dirty="0"/>
              <a:t>Cartesian Product is </a:t>
            </a:r>
            <a:r>
              <a:rPr lang="en-US" b="1" dirty="0"/>
              <a:t>JOIN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9" y="514350"/>
            <a:ext cx="3156721" cy="41148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" y="514350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92" y="526248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19" y="57645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919" y="57645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fundamental definition: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= instructor ⨝ teaches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25F75-4DE5-F34C-A482-2C6D509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2FEBA-E107-1A45-B780-DE11AAC1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14350"/>
            <a:ext cx="4207302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80F49-6AE9-584E-A5B2-514A3A16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97" y="666750"/>
            <a:ext cx="4409872" cy="3007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146A33-3C94-E645-8F26-B12B6B01AB5A}"/>
              </a:ext>
            </a:extLst>
          </p:cNvPr>
          <p:cNvSpPr/>
          <p:nvPr/>
        </p:nvSpPr>
        <p:spPr>
          <a:xfrm>
            <a:off x="76200" y="3595181"/>
            <a:ext cx="401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D5EB0-44F1-2340-868D-62243B3D6792}"/>
              </a:ext>
            </a:extLst>
          </p:cNvPr>
          <p:cNvSpPr/>
          <p:nvPr/>
        </p:nvSpPr>
        <p:spPr>
          <a:xfrm>
            <a:off x="5715000" y="3595181"/>
            <a:ext cx="216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teaches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C42D6-C282-F840-88CF-2F4E18FC3584}"/>
              </a:ext>
            </a:extLst>
          </p:cNvPr>
          <p:cNvSpPr/>
          <p:nvPr/>
        </p:nvSpPr>
        <p:spPr>
          <a:xfrm>
            <a:off x="3008317" y="4081441"/>
            <a:ext cx="370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&gt;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teaches</a:t>
            </a:r>
          </a:p>
        </p:txBody>
      </p:sp>
    </p:spTree>
    <p:extLst>
      <p:ext uri="{BB962C8B-B14F-4D97-AF65-F5344CB8AC3E}">
        <p14:creationId xmlns:p14="http://schemas.microsoft.com/office/powerpoint/2010/main" val="2144104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  <a:blipFill>
                <a:blip r:embed="rId3"/>
                <a:stretch>
                  <a:fillRect l="-887" t="-1053" b="-2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67"/>
            <a:ext cx="5762393" cy="3516677"/>
          </a:xfrm>
        </p:spPr>
        <p:txBody>
          <a:bodyPr/>
          <a:lstStyle/>
          <a:p>
            <a:pPr>
              <a:tabLst>
                <a:tab pos="2224088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224088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224088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sz="1200" dirty="0">
                <a:sym typeface="Symbol" panose="05050102010706020507" pitchFamily="18" charset="2"/>
              </a:rPr>
              <a:t>     column of </a:t>
            </a:r>
            <a:r>
              <a:rPr lang="en-US" altLang="en-US" sz="1200" i="1" dirty="0">
                <a:sym typeface="Symbol" panose="05050102010706020507" pitchFamily="18" charset="2"/>
              </a:rPr>
              <a:t>r</a:t>
            </a:r>
            <a:r>
              <a:rPr lang="en-US" altLang="en-US" sz="12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200" baseline="30000" dirty="0">
                <a:sym typeface="Symbol" panose="05050102010706020507" pitchFamily="18" charset="2"/>
              </a:rPr>
              <a:t>nd </a:t>
            </a:r>
            <a:r>
              <a:rPr lang="en-US" altLang="en-US" sz="1200" dirty="0">
                <a:sym typeface="Symbol" panose="05050102010706020507" pitchFamily="18" charset="2"/>
              </a:rPr>
              <a:t>column of </a:t>
            </a:r>
            <a:r>
              <a:rPr lang="en-US" altLang="en-US" sz="1200" i="1" dirty="0">
                <a:sym typeface="Symbol" panose="05050102010706020507" pitchFamily="18" charset="2"/>
              </a:rPr>
              <a:t>s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a,b,c,d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x,y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Project(a,</a:t>
            </a:r>
          </a:p>
        </p:txBody>
      </p:sp>
    </p:spTree>
    <p:extLst>
      <p:ext uri="{BB962C8B-B14F-4D97-AF65-F5344CB8AC3E}">
        <p14:creationId xmlns:p14="http://schemas.microsoft.com/office/powerpoint/2010/main" val="1580377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81003"/>
            <a:ext cx="5760530" cy="1029509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08" y="1892156"/>
            <a:ext cx="737234" cy="1805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DDF1-F514-3644-AED0-C173E8575EFD}"/>
              </a:ext>
            </a:extLst>
          </p:cNvPr>
          <p:cNvSpPr txBox="1"/>
          <p:nvPr/>
        </p:nvSpPr>
        <p:spPr>
          <a:xfrm>
            <a:off x="533400" y="4019550"/>
            <a:ext cx="701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The preloaded dataset 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calculator is different from the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recent data referenced in the book. It is from a previous edition.</a:t>
            </a:r>
          </a:p>
        </p:txBody>
      </p:sp>
    </p:spTree>
    <p:extLst>
      <p:ext uri="{BB962C8B-B14F-4D97-AF65-F5344CB8AC3E}">
        <p14:creationId xmlns:p14="http://schemas.microsoft.com/office/powerpoint/2010/main" val="756757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09127" cy="294974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239" y="3670983"/>
            <a:ext cx="750062" cy="45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0056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Introduction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88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815659" cy="2803445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722814"/>
            <a:ext cx="758721" cy="651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82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32970-15D0-3F41-93C5-FAD5A7A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230" y="483131"/>
            <a:ext cx="5499370" cy="4146019"/>
          </a:xfrm>
        </p:spPr>
        <p:txBody>
          <a:bodyPr/>
          <a:lstStyle/>
          <a:p>
            <a:r>
              <a:rPr lang="en-US" sz="1600" dirty="0"/>
              <a:t>Same “arity”</a:t>
            </a:r>
          </a:p>
          <a:p>
            <a:pPr lvl="1"/>
            <a:r>
              <a:rPr lang="en-US" sz="1400" dirty="0"/>
              <a:t>Same number of columns.</a:t>
            </a:r>
          </a:p>
          <a:p>
            <a:pPr lvl="1"/>
            <a:r>
              <a:rPr lang="en-US" sz="1400" dirty="0"/>
              <a:t>Compatible types.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err="1"/>
              <a:t>i-th</a:t>
            </a:r>
            <a:r>
              <a:rPr lang="en-US" sz="1400" dirty="0"/>
              <a:t> column in each table is from a</a:t>
            </a:r>
            <a:br>
              <a:rPr lang="en-US" sz="1400" dirty="0"/>
            </a:br>
            <a:r>
              <a:rPr lang="en-US" sz="1400" dirty="0"/>
              <a:t>compatible domain. </a:t>
            </a:r>
          </a:p>
          <a:p>
            <a:pPr lvl="2"/>
            <a:r>
              <a:rPr lang="en-US" sz="1200" dirty="0"/>
              <a:t>Student 5</a:t>
            </a:r>
            <a:r>
              <a:rPr lang="en-US" sz="1200" baseline="30000" dirty="0"/>
              <a:t>th</a:t>
            </a:r>
            <a:r>
              <a:rPr lang="en-US" sz="1200" dirty="0"/>
              <a:t> column is “year.”</a:t>
            </a:r>
          </a:p>
          <a:p>
            <a:pPr lvl="2"/>
            <a:r>
              <a:rPr lang="en-US" sz="1200" dirty="0"/>
              <a:t>Faculty 5</a:t>
            </a:r>
            <a:r>
              <a:rPr lang="en-US" sz="1200" baseline="30000" dirty="0"/>
              <a:t>th</a:t>
            </a:r>
            <a:r>
              <a:rPr lang="en-US" sz="1200" dirty="0"/>
              <a:t> column is “title”</a:t>
            </a:r>
          </a:p>
          <a:p>
            <a:pPr lvl="2"/>
            <a:r>
              <a:rPr lang="en-US" sz="1200" dirty="0"/>
              <a:t>Both are strings but combing them does not make sense.</a:t>
            </a:r>
          </a:p>
          <a:p>
            <a:r>
              <a:rPr lang="en-US" sz="1600" dirty="0"/>
              <a:t>You can shape two incompatible tables using </a:t>
            </a:r>
            <a:r>
              <a:rPr lang="en-US" sz="1600" i="1" dirty="0"/>
              <a:t>project operations. </a:t>
            </a:r>
            <a:r>
              <a:rPr lang="en-US" sz="1600" dirty="0"/>
              <a:t>For example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(students)</a:t>
            </a:r>
            <a:br>
              <a:rPr lang="en-US" sz="1400" dirty="0"/>
            </a:br>
            <a:r>
              <a:rPr lang="en-US" sz="1400" dirty="0"/>
              <a:t>∩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(faculty)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</a:t>
            </a:r>
            <a:r>
              <a:rPr lang="en-US" sz="1400" dirty="0" err="1"/>
              <a:t>title←'Student</a:t>
            </a:r>
            <a:r>
              <a:rPr lang="en-US" sz="1400" dirty="0"/>
              <a:t>' (students)</a:t>
            </a:r>
            <a:br>
              <a:rPr lang="en-US" sz="1400" dirty="0"/>
            </a:br>
            <a:r>
              <a:rPr lang="en-US" sz="1400" dirty="0"/>
              <a:t>∪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title (faculty)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0EF62-8C9D-2144-9668-4E41B11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“arity”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AFF5-AD2B-554A-BE49-C326934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36840"/>
            <a:ext cx="3263630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7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42242" cy="3626405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350" i="1" dirty="0">
                <a:sym typeface="Symbol" panose="05050102010706020507" pitchFamily="18" charset="2"/>
              </a:rPr>
              <a:t></a:t>
            </a:r>
            <a:r>
              <a:rPr lang="en-US" altLang="en-US" sz="135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06694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/>
              <a:t>τ</a:t>
            </a:r>
            <a:r>
              <a:rPr lang="en-US" sz="1800" dirty="0"/>
              <a:t> 	order by</a:t>
            </a:r>
            <a:endParaRPr lang="el-GR" sz="1800" dirty="0"/>
          </a:p>
          <a:p>
            <a:r>
              <a:rPr lang="el-GR" sz="1800" dirty="0"/>
              <a:t>γ</a:t>
            </a:r>
            <a:r>
              <a:rPr lang="en-US" sz="1800" dirty="0"/>
              <a:t> 	group by </a:t>
            </a:r>
            <a:endParaRPr lang="el-GR" sz="1800" dirty="0"/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/>
              <a:t>⨝</a:t>
            </a:r>
            <a:r>
              <a:rPr lang="en-US" sz="1800" dirty="0"/>
              <a:t>	natural join, theta-join</a:t>
            </a:r>
            <a:endParaRPr lang="el-GR" sz="1800" dirty="0"/>
          </a:p>
          <a:p>
            <a:r>
              <a:rPr lang="el-GR" sz="1800" dirty="0"/>
              <a:t>⟕</a:t>
            </a:r>
            <a:r>
              <a:rPr lang="en-US" sz="1800" dirty="0"/>
              <a:t>	left outer join</a:t>
            </a:r>
            <a:endParaRPr lang="el-GR" sz="1800" dirty="0"/>
          </a:p>
          <a:p>
            <a:r>
              <a:rPr lang="el-GR" sz="1800" dirty="0"/>
              <a:t>⟖</a:t>
            </a:r>
            <a:r>
              <a:rPr lang="en-US" sz="1800" dirty="0"/>
              <a:t>	right outer join</a:t>
            </a:r>
            <a:endParaRPr lang="el-GR" sz="1800" dirty="0"/>
          </a:p>
          <a:p>
            <a:r>
              <a:rPr lang="el-GR" sz="1800" dirty="0"/>
              <a:t>⟗</a:t>
            </a:r>
            <a:r>
              <a:rPr lang="en-US" sz="1800" dirty="0"/>
              <a:t>	full outer join</a:t>
            </a:r>
            <a:endParaRPr lang="el-GR" sz="1800" dirty="0"/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28522" y="532358"/>
            <a:ext cx="564148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because they may be common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F92A77-DEBF-445E-AF0A-457F33AD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“A NATURAL JOIN is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 JOIN operation that creates an implicit join clause for you based on the common columns in the two tables being joined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Common columns are columns that have the same name in both tables.”</a:t>
            </a:r>
            <a:b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2"/>
              </a:rPr>
              <a:t>https://docs.oracle.com/javadb/10.8.3.0/ref/rrefsqljnaturaljoin.html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/>
              <a:t>⨝ </a:t>
            </a:r>
            <a:r>
              <a:rPr lang="en-US" dirty="0">
                <a:sym typeface="Wingdings" panose="05000000000000000000" pitchFamily="2" charset="2"/>
              </a:rPr>
              <a:t> Natural Join in relational algebra.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So, think about it 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possible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naturally matching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Some simple set operations gives the anti-join.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8A38B-DE60-452E-B70D-F49E7A9B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</p:spTree>
    <p:extLst>
      <p:ext uri="{BB962C8B-B14F-4D97-AF65-F5344CB8AC3E}">
        <p14:creationId xmlns:p14="http://schemas.microsoft.com/office/powerpoint/2010/main" val="28393925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18028D-F7E9-1E97-DF0D-AC9F90B1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45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Core Concepts and Operations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1AE93D1B-4732-2AB6-99B5-12F150B70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830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15EA2-79CD-A34F-960B-E1375D2A153F}"/>
              </a:ext>
            </a:extLst>
          </p:cNvPr>
          <p:cNvSpPr txBox="1"/>
          <p:nvPr/>
        </p:nvSpPr>
        <p:spPr>
          <a:xfrm>
            <a:off x="4939871" y="895350"/>
            <a:ext cx="3489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can think of SQL being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 extended, usable, useful version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of the relational model.</a:t>
            </a:r>
          </a:p>
        </p:txBody>
      </p:sp>
    </p:spTree>
    <p:extLst>
      <p:ext uri="{BB962C8B-B14F-4D97-AF65-F5344CB8AC3E}">
        <p14:creationId xmlns:p14="http://schemas.microsoft.com/office/powerpoint/2010/main" val="27057734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598"/>
            <a:ext cx="5403914" cy="265655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Overview of The SQL Query Language</a:t>
            </a:r>
          </a:p>
          <a:p>
            <a:r>
              <a:rPr lang="en-US" altLang="en-US" dirty="0"/>
              <a:t>SQL Data Definition</a:t>
            </a:r>
          </a:p>
          <a:p>
            <a:r>
              <a:rPr lang="en-US" altLang="en-US" dirty="0"/>
              <a:t>Basic Query Structure of SQL Queries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Additional Basic Operations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Set Operations</a:t>
            </a:r>
          </a:p>
          <a:p>
            <a:r>
              <a:rPr lang="en-US" altLang="en-US" dirty="0"/>
              <a:t>Null Values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Aggregate Functions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Nested Subqueries</a:t>
            </a:r>
          </a:p>
          <a:p>
            <a:r>
              <a:rPr lang="en-US" altLang="en-US" dirty="0"/>
              <a:t>Modification of the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E5107-C835-5F40-B58E-BB85902FFBCC}"/>
              </a:ext>
            </a:extLst>
          </p:cNvPr>
          <p:cNvSpPr txBox="1"/>
          <p:nvPr/>
        </p:nvSpPr>
        <p:spPr>
          <a:xfrm>
            <a:off x="5334000" y="1948225"/>
            <a:ext cx="251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Will cover in next lecture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and/or tutorial.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FFE545-3B61-4F4A-AC57-BCFB681CC184}"/>
              </a:ext>
            </a:extLst>
          </p:cNvPr>
          <p:cNvCxnSpPr>
            <a:stCxn id="2" idx="1"/>
          </p:cNvCxnSpPr>
          <p:nvPr/>
        </p:nvCxnSpPr>
        <p:spPr bwMode="auto">
          <a:xfrm flipH="1" flipV="1">
            <a:off x="4038600" y="1948225"/>
            <a:ext cx="1295400" cy="3231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4A0F7-943E-C248-B527-5C1189E85A78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>
            <a:off x="3505200" y="2271391"/>
            <a:ext cx="1828800" cy="453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8354069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6918"/>
            <a:ext cx="5742242" cy="3677840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3458552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9F4CC-3BB6-5149-93C8-F5F5B7A5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TAs:</a:t>
            </a:r>
          </a:p>
          <a:p>
            <a:pPr lvl="1"/>
            <a:r>
              <a:rPr lang="en-US" dirty="0"/>
              <a:t>The TA’s are on-board, although we may be getting a couple more.</a:t>
            </a:r>
          </a:p>
          <a:p>
            <a:pPr lvl="1"/>
            <a:r>
              <a:rPr lang="en-US" dirty="0"/>
              <a:t>We had a kickoff meeting.</a:t>
            </a:r>
          </a:p>
          <a:p>
            <a:pPr lvl="1"/>
            <a:r>
              <a:rPr lang="en-US" dirty="0"/>
              <a:t>The TA will be setting up HW 0 submission, which will be very simple.</a:t>
            </a:r>
          </a:p>
          <a:p>
            <a:pPr lvl="1"/>
            <a:r>
              <a:rPr lang="en-US" dirty="0"/>
              <a:t>The TA’s have started posting OHs on the instructors’ page of the website.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2"/>
              </a:rPr>
              <a:t>https://donald-f-ferguson.github.io/Intro-to-Databases-F23/instructors.html</a:t>
            </a:r>
            <a:r>
              <a:rPr lang="en-US" dirty="0"/>
              <a:t>)</a:t>
            </a:r>
          </a:p>
          <a:p>
            <a:r>
              <a:rPr lang="en-US" dirty="0"/>
              <a:t>HW 0 is due Sunday (17-SEP) at 11:59 PM.</a:t>
            </a:r>
          </a:p>
          <a:p>
            <a:r>
              <a:rPr lang="en-US" dirty="0"/>
              <a:t>HW 1 come out this weekend. You will have two weeks.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04EC7-091C-D043-9814-E437265B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Updates</a:t>
            </a:r>
          </a:p>
        </p:txBody>
      </p:sp>
    </p:spTree>
    <p:extLst>
      <p:ext uri="{BB962C8B-B14F-4D97-AF65-F5344CB8AC3E}">
        <p14:creationId xmlns:p14="http://schemas.microsoft.com/office/powerpoint/2010/main" val="1175001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endParaRPr lang="en-US" altLang="en-US" dirty="0"/>
          </a:p>
          <a:p>
            <a:r>
              <a:rPr lang="en-US" altLang="en-US" dirty="0"/>
              <a:t>Data Definition Language (DDL)</a:t>
            </a:r>
          </a:p>
          <a:p>
            <a:r>
              <a:rPr lang="en-US" altLang="en-US" dirty="0"/>
              <a:t>Data Manipulation Language (DML)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54809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>
              <a:spcBef>
                <a:spcPct val="50000"/>
              </a:spcBef>
            </a:pPr>
            <a:r>
              <a:rPr kumimoji="1" lang="en-US" altLang="en-US" sz="1275" dirty="0">
                <a:solidFill>
                  <a:srgbClr val="000000"/>
                </a:solidFill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5458476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70413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9637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32282"/>
            <a:ext cx="5636847" cy="3585753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5210114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1719263" y="812307"/>
            <a:ext cx="5815660" cy="348226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1490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38630"/>
            <a:ext cx="5330762" cy="2782395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07162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39779618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96CF5-6CE9-A64F-B447-148D726925EB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SELECT ... FROM ... WHERE ... Combines two relational operators,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 and .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ym typeface="Symbol" panose="05050102010706020507" pitchFamily="18" charset="2"/>
              </a:rPr>
              <a:t>Actually, it also combines other operators, e.g. </a:t>
            </a:r>
            <a:r>
              <a:rPr lang="en-US" altLang="en-US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38113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411569524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Database design, Entity-Relationship Model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(Part 1)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042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230071646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429124170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025328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6071468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47485601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6665880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NULL is an extremely important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Concepts</a:t>
            </a:r>
            <a:br>
              <a:rPr lang="en-US" altLang="en-US" sz="4000" i="1" dirty="0">
                <a:solidFill>
                  <a:schemeClr val="bg1"/>
                </a:solidFill>
              </a:rPr>
            </a:br>
            <a:r>
              <a:rPr lang="en-US" altLang="en-US" sz="4000" i="1" dirty="0">
                <a:solidFill>
                  <a:schemeClr val="bg1"/>
                </a:solidFill>
              </a:rPr>
              <a:t>(Reminder, Cover Quickly)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02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275" dirty="0">
                <a:solidFill>
                  <a:srgbClr val="000000"/>
                </a:solidFill>
              </a:rPr>
              <a:t>&lt; (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 </a:t>
            </a:r>
            <a:r>
              <a:rPr kumimoji="1" lang="en-US" altLang="en-US" sz="1275" dirty="0">
                <a:solidFill>
                  <a:srgbClr val="000000"/>
                </a:solidFill>
              </a:rPr>
              <a:t>(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275" dirty="0">
                <a:solidFill>
                  <a:srgbClr val="000000"/>
                </a:solidFill>
              </a:rPr>
              <a:t>) 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275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Aggregate Functions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F11AB42C-A3D8-498C-0280-D583CD720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86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1875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440490" cy="2846403"/>
          </a:xfrm>
        </p:spPr>
        <p:txBody>
          <a:bodyPr/>
          <a:lstStyle/>
          <a:p>
            <a:pPr>
              <a:tabLst>
                <a:tab pos="1666875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1666875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17664-4127-EB45-9820-30754D938859}"/>
              </a:ext>
            </a:extLst>
          </p:cNvPr>
          <p:cNvSpPr txBox="1"/>
          <p:nvPr/>
        </p:nvSpPr>
        <p:spPr>
          <a:xfrm>
            <a:off x="1066800" y="3257550"/>
            <a:ext cx="73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Some database implementations have additional aggregate functions.</a:t>
            </a:r>
          </a:p>
        </p:txBody>
      </p:sp>
    </p:spTree>
    <p:extLst>
      <p:ext uri="{BB962C8B-B14F-4D97-AF65-F5344CB8AC3E}">
        <p14:creationId xmlns:p14="http://schemas.microsoft.com/office/powerpoint/2010/main" val="36454047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67954"/>
            <a:ext cx="5925122" cy="969407"/>
          </a:xfrm>
        </p:spPr>
        <p:txBody>
          <a:bodyPr/>
          <a:lstStyle/>
          <a:p>
            <a:pPr>
              <a:tabLst>
                <a:tab pos="469106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469106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885818"/>
            <a:ext cx="2419020" cy="217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3560" y="2346598"/>
            <a:ext cx="1389558" cy="138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14371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56042-FC93-9B4A-A8F8-1906C49B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590550"/>
            <a:ext cx="3276600" cy="4038600"/>
          </a:xfrm>
        </p:spPr>
        <p:txBody>
          <a:bodyPr/>
          <a:lstStyle/>
          <a:p>
            <a:r>
              <a:rPr lang="en-US" sz="1400" dirty="0"/>
              <a:t>GROUP BY column list</a:t>
            </a:r>
          </a:p>
          <a:p>
            <a:pPr lvl="1"/>
            <a:r>
              <a:rPr lang="en-US" sz="1200" dirty="0"/>
              <a:t>Forms partitions containing multiple rows.</a:t>
            </a:r>
          </a:p>
          <a:p>
            <a:pPr lvl="1"/>
            <a:r>
              <a:rPr lang="en-US" sz="1200" dirty="0"/>
              <a:t>All rows in a partition have the same values for the GROUP BY columns.</a:t>
            </a:r>
          </a:p>
          <a:p>
            <a:r>
              <a:rPr lang="en-US" sz="1400" dirty="0"/>
              <a:t>The aggregate functions</a:t>
            </a:r>
          </a:p>
          <a:p>
            <a:pPr lvl="1"/>
            <a:r>
              <a:rPr lang="en-US" sz="1200" dirty="0"/>
              <a:t>Merge the non-group by attributes, which may differ from row to row.</a:t>
            </a:r>
          </a:p>
          <a:p>
            <a:pPr lvl="1"/>
            <a:r>
              <a:rPr lang="en-US" sz="1200" dirty="0"/>
              <a:t>Into a single value for each attribute.</a:t>
            </a:r>
          </a:p>
          <a:p>
            <a:r>
              <a:rPr lang="en-US" sz="1400" dirty="0"/>
              <a:t>The result is one row per distinct set of GROUP BY values.</a:t>
            </a:r>
          </a:p>
          <a:p>
            <a:r>
              <a:rPr lang="en-US" sz="1400" dirty="0"/>
              <a:t>There may be multiple non-GROUP BY COLUMNS, each with its own aggregate function.</a:t>
            </a:r>
          </a:p>
          <a:p>
            <a:r>
              <a:rPr lang="en-US" sz="1400" dirty="0"/>
              <a:t>You can use HAVING in place of WHERE on the GROUP BY result.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EDF0B-BA60-5A4A-A560-816F27BB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BE7-0AA9-D849-9E18-B2619BBA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25491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45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9738" y="94060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/>
              </a:rPr>
              <a:t>Design Phases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9738" y="889350"/>
            <a:ext cx="5696903" cy="2823115"/>
          </a:xfrm>
        </p:spPr>
        <p:txBody>
          <a:bodyPr/>
          <a:lstStyle/>
          <a:p>
            <a:r>
              <a:rPr lang="en-US" altLang="en-US" dirty="0"/>
              <a:t>Initial phase -- characterize fully the data needs of the prospective database users. </a:t>
            </a:r>
          </a:p>
          <a:p>
            <a:r>
              <a:rPr lang="en-US" altLang="en-US" dirty="0"/>
              <a:t>Second phase  -- choosing  a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Applying the concepts of the chosen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Translating  these requirements into a conceptual schema of the database.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fully developed conceptual schema indicates the functional requirements of the enterprise.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Describe the kinds of operations (or transactions) that will be performed on the data.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706B8-2632-D241-AD62-58BCB7028AC4}"/>
              </a:ext>
            </a:extLst>
          </p:cNvPr>
          <p:cNvSpPr txBox="1"/>
          <p:nvPr/>
        </p:nvSpPr>
        <p:spPr>
          <a:xfrm>
            <a:off x="228600" y="3173392"/>
            <a:ext cx="80050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you see slides with this formatting, the come directly from the presentations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associated with the textbook.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https://www.db-book.com/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number at the bottom is of the form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chapter.slide_no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try to put my comments, modifications and annotations in red text,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inside a red rectangle/callout.</a:t>
            </a:r>
          </a:p>
        </p:txBody>
      </p:sp>
    </p:spTree>
    <p:extLst>
      <p:ext uri="{BB962C8B-B14F-4D97-AF65-F5344CB8AC3E}">
        <p14:creationId xmlns:p14="http://schemas.microsoft.com/office/powerpoint/2010/main" val="33080412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1435" cy="3603784"/>
          </a:xfrm>
        </p:spPr>
        <p:txBody>
          <a:bodyPr/>
          <a:lstStyle/>
          <a:p>
            <a:pPr>
              <a:tabLst>
                <a:tab pos="1283494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283494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283494" algn="l"/>
              </a:tabLst>
            </a:pPr>
            <a:endParaRPr kumimoji="0" lang="en-US" altLang="en-US" dirty="0"/>
          </a:p>
          <a:p>
            <a:pPr>
              <a:tabLst>
                <a:tab pos="1283494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712119" y="2109787"/>
            <a:ext cx="576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2811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42241" cy="2508074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8579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72629"/>
            <a:ext cx="6057900" cy="4572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95351"/>
            <a:ext cx="5872223" cy="2423921"/>
          </a:xfrm>
        </p:spPr>
        <p:txBody>
          <a:bodyPr/>
          <a:lstStyle/>
          <a:p>
            <a:pPr>
              <a:tabLst>
                <a:tab pos="1116806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sz="600" dirty="0"/>
          </a:p>
          <a:p>
            <a:pPr>
              <a:tabLst>
                <a:tab pos="1116806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401491" y="1403033"/>
            <a:ext cx="439578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avg_salary</a:t>
            </a:r>
            <a:endParaRPr kumimoji="0" lang="en-US" altLang="en-US" sz="1275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group by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having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17403207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End for Today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18028D-F7E9-1E97-DF0D-AC9F90B1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2: ER, Relational, SQL (I) 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7759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Motivating Problems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2: ER, Relational, SQL (I) 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1494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E4E215-A941-2B4F-B071-9D73BD315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0" y="742950"/>
            <a:ext cx="2362200" cy="2133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most common is</a:t>
            </a:r>
            <a:br>
              <a:rPr lang="en-US" sz="1800" dirty="0"/>
            </a:br>
            <a:r>
              <a:rPr lang="en-US" sz="1800" dirty="0"/>
              <a:t>meet-in-the-middle:</a:t>
            </a:r>
          </a:p>
          <a:p>
            <a:r>
              <a:rPr lang="en-US" sz="1800" dirty="0"/>
              <a:t>Top-down defines the end state.</a:t>
            </a:r>
          </a:p>
          <a:p>
            <a:r>
              <a:rPr lang="en-US" sz="1800" dirty="0"/>
              <a:t>Bottom-up defines how to get existing info there.</a:t>
            </a:r>
          </a:p>
          <a:p>
            <a:r>
              <a:rPr lang="en-US" sz="1800" dirty="0"/>
              <a:t>Top-down development adds</a:t>
            </a:r>
            <a:br>
              <a:rPr lang="en-US" sz="1800" dirty="0"/>
            </a:br>
            <a:r>
              <a:rPr lang="en-US" sz="1800" dirty="0"/>
              <a:t>new apps and info.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49511-3043-8348-A078-D3D37082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and Bottom-Up Data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8A0E0-E71D-5563-4337-C99F23BD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91130"/>
            <a:ext cx="6629400" cy="416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261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6C226-3044-AE45-87F6-ED47069F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Bottom-Up: Game of Thrones and IMDB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BDB685-E1FE-194D-9438-855D48684820}"/>
              </a:ext>
            </a:extLst>
          </p:cNvPr>
          <p:cNvSpPr txBox="1">
            <a:spLocks/>
          </p:cNvSpPr>
          <p:nvPr/>
        </p:nvSpPr>
        <p:spPr>
          <a:xfrm>
            <a:off x="76200" y="514350"/>
            <a:ext cx="2362201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Several files from IMDB: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Titles Basics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Titles AKAS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Titles Episodes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Titles Crews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 Principals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 Ratings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Name Basics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13A0D0-52AE-7E43-B1A7-D8FF9E34EF2E}"/>
              </a:ext>
            </a:extLst>
          </p:cNvPr>
          <p:cNvSpPr txBox="1">
            <a:spLocks/>
          </p:cNvSpPr>
          <p:nvPr/>
        </p:nvSpPr>
        <p:spPr>
          <a:xfrm>
            <a:off x="148507" y="2498558"/>
            <a:ext cx="3029953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Game of Thrones: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(https://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jeffreylancaster.github.io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/game-of-thrones/)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Characters, Genders, Groups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Episodes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Locations, Opening Locations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Words: Script, Bag,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Geography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C146B-E8CF-8C4F-A2F4-1FC370C57B25}"/>
              </a:ext>
            </a:extLst>
          </p:cNvPr>
          <p:cNvSpPr txBox="1"/>
          <p:nvPr/>
        </p:nvSpPr>
        <p:spPr>
          <a:xfrm>
            <a:off x="1905000" y="947442"/>
            <a:ext cx="208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Tab Separated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7771F-16F1-E644-BCA0-DFC3E292633D}"/>
              </a:ext>
            </a:extLst>
          </p:cNvPr>
          <p:cNvSpPr txBox="1"/>
          <p:nvPr/>
        </p:nvSpPr>
        <p:spPr>
          <a:xfrm>
            <a:off x="76200" y="339993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F0EB20-4A9E-2744-A553-AC7A5293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52550"/>
            <a:ext cx="2311297" cy="223205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87A1ECC-4E82-DE44-92CD-EF115213A6A4}"/>
              </a:ext>
            </a:extLst>
          </p:cNvPr>
          <p:cNvSpPr/>
          <p:nvPr/>
        </p:nvSpPr>
        <p:spPr>
          <a:xfrm>
            <a:off x="2615340" y="1733550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5571EC-0A5D-A149-AEE7-915534BD9F6B}"/>
              </a:ext>
            </a:extLst>
          </p:cNvPr>
          <p:cNvSpPr/>
          <p:nvPr/>
        </p:nvSpPr>
        <p:spPr>
          <a:xfrm>
            <a:off x="2947849" y="3131219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9CEC203-9EF7-E841-9AD9-8AE9A471127D}"/>
              </a:ext>
            </a:extLst>
          </p:cNvPr>
          <p:cNvSpPr/>
          <p:nvPr/>
        </p:nvSpPr>
        <p:spPr>
          <a:xfrm>
            <a:off x="7471493" y="1541033"/>
            <a:ext cx="1524000" cy="15901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Be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Model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DB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81A4F4-DDA9-C44B-A006-88E9406D4976}"/>
              </a:ext>
            </a:extLst>
          </p:cNvPr>
          <p:cNvSpPr/>
          <p:nvPr/>
        </p:nvSpPr>
        <p:spPr>
          <a:xfrm>
            <a:off x="6649625" y="2153653"/>
            <a:ext cx="75074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1500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A4BF2-B4C5-3845-9791-7AD9040A8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must build a system that supports academic operations in a university.</a:t>
            </a:r>
          </a:p>
          <a:p>
            <a:r>
              <a:rPr lang="en-US" sz="1800" dirty="0"/>
              <a:t>There are two major domains:</a:t>
            </a:r>
          </a:p>
          <a:p>
            <a:pPr lvl="1"/>
            <a:r>
              <a:rPr lang="en-US" sz="1600" dirty="0"/>
              <a:t>Interactive operations, e.g. register, choose class, assign grade, ... ...</a:t>
            </a:r>
          </a:p>
          <a:p>
            <a:pPr lvl="1"/>
            <a:r>
              <a:rPr lang="en-US" sz="1600" dirty="0"/>
              <a:t>Insight and reporting, e.g. enrollment trends, overloaded resources, ... ...</a:t>
            </a:r>
          </a:p>
          <a:p>
            <a:r>
              <a:rPr lang="en-US" sz="1800" dirty="0"/>
              <a:t>We will design, develop, test and deploy the system iteratively and continuously.</a:t>
            </a:r>
          </a:p>
          <a:p>
            <a:r>
              <a:rPr lang="en-US" sz="1800" dirty="0"/>
              <a:t>There are four core domains.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processes are iterative, with continuous extension and details.</a:t>
            </a:r>
            <a:br>
              <a:rPr lang="en-US" sz="1800" dirty="0"/>
            </a:br>
            <a:r>
              <a:rPr lang="en-US" sz="1800" dirty="0"/>
              <a:t>We will obviously focus on the data aspects in a database course.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751B44-594B-9D4F-A437-724F334E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Top-Down: University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03946-C946-6248-A5C9-D7E37B50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68038"/>
            <a:ext cx="6248400" cy="1407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5F2E1-61D1-6549-9315-217ECD48D18F}"/>
              </a:ext>
            </a:extLst>
          </p:cNvPr>
          <p:cNvSpPr txBox="1"/>
          <p:nvPr/>
        </p:nvSpPr>
        <p:spPr>
          <a:xfrm>
            <a:off x="7256245" y="2571619"/>
            <a:ext cx="1489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 this course,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focus on the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dimension.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get some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insight into the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other dimensions.</a:t>
            </a:r>
          </a:p>
        </p:txBody>
      </p:sp>
    </p:spTree>
    <p:extLst>
      <p:ext uri="{BB962C8B-B14F-4D97-AF65-F5344CB8AC3E}">
        <p14:creationId xmlns:p14="http://schemas.microsoft.com/office/powerpoint/2010/main" val="3328234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55217</TotalTime>
  <Words>7907</Words>
  <Application>Microsoft Macintosh PowerPoint</Application>
  <PresentationFormat>On-screen Show (16:9)</PresentationFormat>
  <Paragraphs>893</Paragraphs>
  <Slides>97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97</vt:i4>
      </vt:variant>
    </vt:vector>
  </HeadingPairs>
  <TitlesOfParts>
    <vt:vector size="115" baseType="lpstr"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Roboto</vt:lpstr>
      <vt:lpstr>Symbol</vt:lpstr>
      <vt:lpstr>Times New Roman</vt:lpstr>
      <vt:lpstr>Webdings</vt:lpstr>
      <vt:lpstr>Wingdings</vt:lpstr>
      <vt:lpstr>Office Theme</vt:lpstr>
      <vt:lpstr>3_db-5-grey</vt:lpstr>
      <vt:lpstr>2_db-5-grey</vt:lpstr>
      <vt:lpstr>5_db-5-grey</vt:lpstr>
      <vt:lpstr>1_Office Theme</vt:lpstr>
      <vt:lpstr>2_Office Theme</vt:lpstr>
      <vt:lpstr>PowerPoint Presentation</vt:lpstr>
      <vt:lpstr>PowerPoint Presentation</vt:lpstr>
      <vt:lpstr>PowerPoint Presentation</vt:lpstr>
      <vt:lpstr>Contents</vt:lpstr>
      <vt:lpstr>PowerPoint Presentation</vt:lpstr>
      <vt:lpstr>Status Updates</vt:lpstr>
      <vt:lpstr>PowerPoint Presentation</vt:lpstr>
      <vt:lpstr>PowerPoint Presentation</vt:lpstr>
      <vt:lpstr>Design Phases</vt:lpstr>
      <vt:lpstr>Design Phases (Cont.)</vt:lpstr>
      <vt:lpstr>A Common and my Approach: Conceptual  Logical  Physical</vt:lpstr>
      <vt:lpstr>ER model -- Database Modeling</vt:lpstr>
      <vt:lpstr>Entity Sets</vt:lpstr>
      <vt:lpstr>Entity Sets -- instructor and student</vt:lpstr>
      <vt:lpstr>Representing Entity sets in ER Diagram</vt:lpstr>
      <vt:lpstr>Visual Notation – Many Notations</vt:lpstr>
      <vt:lpstr>First Iteration/Step for University Data Model</vt:lpstr>
      <vt:lpstr>Entity Sets -- instructor and student</vt:lpstr>
      <vt:lpstr>Relationship Sets</vt:lpstr>
      <vt:lpstr>Relationship Sets (Cont.)</vt:lpstr>
      <vt:lpstr>Notation has Precise Meaning</vt:lpstr>
      <vt:lpstr>What Does this Mean? Let’s Get Started</vt:lpstr>
      <vt:lpstr>ER model -- Database Modeling</vt:lpstr>
      <vt:lpstr>ER Model and ER Modeling</vt:lpstr>
      <vt:lpstr>ER Modeling – Reasonably Good Summary</vt:lpstr>
      <vt:lpstr>PowerPoint Presentation</vt:lpstr>
      <vt:lpstr>Game of Thrones</vt:lpstr>
      <vt:lpstr>Game of Thrones – Conceptual Model</vt:lpstr>
      <vt:lpstr>Columbia University – Conceptual Model</vt:lpstr>
      <vt:lpstr>Conceptual to Logical</vt:lpstr>
      <vt:lpstr>Lahman’s Baseball DB (You will also use)</vt:lpstr>
      <vt:lpstr>Some Interesting Queries</vt:lpstr>
      <vt:lpstr>Ideas</vt:lpstr>
      <vt:lpstr>PowerPoint Presentation</vt:lpstr>
      <vt:lpstr>PowerPoint Presentation</vt:lpstr>
      <vt:lpstr>PowerPoint Presentation</vt:lpstr>
      <vt:lpstr>Notation</vt:lpstr>
      <vt:lpstr>PowerPoint Presentation</vt:lpstr>
      <vt:lpstr>Relational Algebra</vt:lpstr>
      <vt:lpstr>Composition of Relational Operations</vt:lpstr>
      <vt:lpstr>Cartesian-Product Operation</vt:lpstr>
      <vt:lpstr>The  instructor  X  teaches  table</vt:lpstr>
      <vt:lpstr>Simpler Example</vt:lpstr>
      <vt:lpstr>Join Operation</vt:lpstr>
      <vt:lpstr>JOIN Definition</vt:lpstr>
      <vt:lpstr>Join Operation (Cont.)</vt:lpstr>
      <vt:lpstr>Union Operation</vt:lpstr>
      <vt:lpstr>Union Operation (Cont.)</vt:lpstr>
      <vt:lpstr>Set-Intersection Operation</vt:lpstr>
      <vt:lpstr>Set Difference Operation</vt:lpstr>
      <vt:lpstr>Same “arity”</vt:lpstr>
      <vt:lpstr>The Assignment  Operation </vt:lpstr>
      <vt:lpstr>What are all those other Symbols?</vt:lpstr>
      <vt:lpstr>Some Terms</vt:lpstr>
      <vt:lpstr>PowerPoint Presentation</vt:lpstr>
      <vt:lpstr>PowerPoint Presentation</vt:lpstr>
      <vt:lpstr>Chapter 3: Introduction to SQL</vt:lpstr>
      <vt:lpstr>Outline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PowerPoint Presentation</vt:lpstr>
      <vt:lpstr>Aggregate Functions</vt:lpstr>
      <vt:lpstr>Aggregate Functions – Group By</vt:lpstr>
      <vt:lpstr>Another View</vt:lpstr>
      <vt:lpstr>Aggregate Functions Examples</vt:lpstr>
      <vt:lpstr>Aggregation (Cont.)</vt:lpstr>
      <vt:lpstr>Aggregate Functions – Having Clause</vt:lpstr>
      <vt:lpstr>PowerPoint Presentation</vt:lpstr>
      <vt:lpstr>PowerPoint Presentation</vt:lpstr>
      <vt:lpstr>Top-Down and Bottom-Up Data Modeling</vt:lpstr>
      <vt:lpstr>Bottom-Up: Game of Thrones and IMDB</vt:lpstr>
      <vt:lpstr>Top-Down: University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590</cp:revision>
  <cp:lastPrinted>2018-11-15T21:01:50Z</cp:lastPrinted>
  <dcterms:created xsi:type="dcterms:W3CDTF">2010-04-12T23:12:02Z</dcterms:created>
  <dcterms:modified xsi:type="dcterms:W3CDTF">2023-09-15T11:15:36Z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